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Open Sans Bold" charset="1" panose="020B0806030504020204"/>
      <p:regular r:id="rId7"/>
    </p:embeddedFont>
    <p:embeddedFont>
      <p:font typeface="Open Sans" charset="1" panose="020B0606030504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DDC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9324662" y="2472864"/>
            <a:ext cx="3873029" cy="4643799"/>
            <a:chOff x="0" y="0"/>
            <a:chExt cx="913685" cy="109551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3685" cy="1095517"/>
            </a:xfrm>
            <a:custGeom>
              <a:avLst/>
              <a:gdLst/>
              <a:ahLst/>
              <a:cxnLst/>
              <a:rect r="r" b="b" t="t" l="l"/>
              <a:pathLst>
                <a:path h="1095517" w="913685">
                  <a:moveTo>
                    <a:pt x="112977" y="0"/>
                  </a:moveTo>
                  <a:lnTo>
                    <a:pt x="800708" y="0"/>
                  </a:lnTo>
                  <a:cubicBezTo>
                    <a:pt x="863103" y="0"/>
                    <a:pt x="913685" y="50582"/>
                    <a:pt x="913685" y="112977"/>
                  </a:cubicBezTo>
                  <a:lnTo>
                    <a:pt x="913685" y="982540"/>
                  </a:lnTo>
                  <a:cubicBezTo>
                    <a:pt x="913685" y="1044935"/>
                    <a:pt x="863103" y="1095517"/>
                    <a:pt x="800708" y="1095517"/>
                  </a:cubicBezTo>
                  <a:lnTo>
                    <a:pt x="112977" y="1095517"/>
                  </a:lnTo>
                  <a:cubicBezTo>
                    <a:pt x="50582" y="1095517"/>
                    <a:pt x="0" y="1044935"/>
                    <a:pt x="0" y="982540"/>
                  </a:cubicBezTo>
                  <a:lnTo>
                    <a:pt x="0" y="112977"/>
                  </a:lnTo>
                  <a:cubicBezTo>
                    <a:pt x="0" y="50582"/>
                    <a:pt x="50582" y="0"/>
                    <a:pt x="112977" y="0"/>
                  </a:cubicBezTo>
                  <a:close/>
                </a:path>
              </a:pathLst>
            </a:custGeom>
            <a:solidFill>
              <a:srgbClr val="715EB8"/>
            </a:solidFill>
            <a:ln w="76200" cap="rnd">
              <a:solidFill>
                <a:srgbClr val="715EB8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913685" cy="1124092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9413937" y="3991154"/>
            <a:ext cx="123717" cy="120051"/>
            <a:chOff x="0" y="0"/>
            <a:chExt cx="171450" cy="16637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44450" y="43180"/>
              <a:ext cx="74930" cy="77470"/>
            </a:xfrm>
            <a:custGeom>
              <a:avLst/>
              <a:gdLst/>
              <a:ahLst/>
              <a:cxnLst/>
              <a:rect r="r" b="b" t="t" l="l"/>
              <a:pathLst>
                <a:path h="77470" w="74930">
                  <a:moveTo>
                    <a:pt x="74930" y="26670"/>
                  </a:moveTo>
                  <a:cubicBezTo>
                    <a:pt x="43180" y="77470"/>
                    <a:pt x="12700" y="68580"/>
                    <a:pt x="6350" y="57150"/>
                  </a:cubicBezTo>
                  <a:cubicBezTo>
                    <a:pt x="0" y="46990"/>
                    <a:pt x="5080" y="15240"/>
                    <a:pt x="15240" y="7620"/>
                  </a:cubicBezTo>
                  <a:cubicBezTo>
                    <a:pt x="25400" y="0"/>
                    <a:pt x="66040" y="10160"/>
                    <a:pt x="66040" y="10160"/>
                  </a:cubicBezTo>
                </a:path>
              </a:pathLst>
            </a:custGeom>
            <a:solidFill>
              <a:srgbClr val="E7191F"/>
            </a:solidFill>
            <a:ln cap="sq">
              <a:noFill/>
              <a:prstDash val="solid"/>
              <a:miter/>
            </a:ln>
          </p:spPr>
        </p:sp>
      </p:grpSp>
      <p:grpSp>
        <p:nvGrpSpPr>
          <p:cNvPr name="Group 7" id="7"/>
          <p:cNvGrpSpPr/>
          <p:nvPr/>
        </p:nvGrpSpPr>
        <p:grpSpPr>
          <a:xfrm rot="0">
            <a:off x="607763" y="2472864"/>
            <a:ext cx="3873029" cy="4643799"/>
            <a:chOff x="0" y="0"/>
            <a:chExt cx="913685" cy="1095517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913685" cy="1095517"/>
            </a:xfrm>
            <a:custGeom>
              <a:avLst/>
              <a:gdLst/>
              <a:ahLst/>
              <a:cxnLst/>
              <a:rect r="r" b="b" t="t" l="l"/>
              <a:pathLst>
                <a:path h="1095517" w="913685">
                  <a:moveTo>
                    <a:pt x="112977" y="0"/>
                  </a:moveTo>
                  <a:lnTo>
                    <a:pt x="800708" y="0"/>
                  </a:lnTo>
                  <a:cubicBezTo>
                    <a:pt x="863103" y="0"/>
                    <a:pt x="913685" y="50582"/>
                    <a:pt x="913685" y="112977"/>
                  </a:cubicBezTo>
                  <a:lnTo>
                    <a:pt x="913685" y="982540"/>
                  </a:lnTo>
                  <a:cubicBezTo>
                    <a:pt x="913685" y="1044935"/>
                    <a:pt x="863103" y="1095517"/>
                    <a:pt x="800708" y="1095517"/>
                  </a:cubicBezTo>
                  <a:lnTo>
                    <a:pt x="112977" y="1095517"/>
                  </a:lnTo>
                  <a:cubicBezTo>
                    <a:pt x="50582" y="1095517"/>
                    <a:pt x="0" y="1044935"/>
                    <a:pt x="0" y="982540"/>
                  </a:cubicBezTo>
                  <a:lnTo>
                    <a:pt x="0" y="112977"/>
                  </a:lnTo>
                  <a:cubicBezTo>
                    <a:pt x="0" y="50582"/>
                    <a:pt x="50582" y="0"/>
                    <a:pt x="112977" y="0"/>
                  </a:cubicBezTo>
                  <a:close/>
                </a:path>
              </a:pathLst>
            </a:custGeom>
            <a:solidFill>
              <a:srgbClr val="ED8129"/>
            </a:solidFill>
            <a:ln w="76200" cap="rnd">
              <a:solidFill>
                <a:srgbClr val="EF832C"/>
              </a:solidFill>
              <a:prstDash val="solid"/>
              <a:round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0" y="-28575"/>
              <a:ext cx="913685" cy="1124092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0" id="10"/>
          <p:cNvSpPr/>
          <p:nvPr/>
        </p:nvSpPr>
        <p:spPr>
          <a:xfrm flipH="false" flipV="false" rot="0">
            <a:off x="607763" y="141407"/>
            <a:ext cx="2546477" cy="2160007"/>
          </a:xfrm>
          <a:custGeom>
            <a:avLst/>
            <a:gdLst/>
            <a:ahLst/>
            <a:cxnLst/>
            <a:rect r="r" b="b" t="t" l="l"/>
            <a:pathLst>
              <a:path h="2160007" w="2546477">
                <a:moveTo>
                  <a:pt x="0" y="0"/>
                </a:moveTo>
                <a:lnTo>
                  <a:pt x="2546477" y="0"/>
                </a:lnTo>
                <a:lnTo>
                  <a:pt x="2546477" y="2160007"/>
                </a:lnTo>
                <a:lnTo>
                  <a:pt x="0" y="216000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11" id="11"/>
          <p:cNvGrpSpPr/>
          <p:nvPr/>
        </p:nvGrpSpPr>
        <p:grpSpPr>
          <a:xfrm rot="0">
            <a:off x="4965858" y="2472864"/>
            <a:ext cx="3873029" cy="4643799"/>
            <a:chOff x="0" y="0"/>
            <a:chExt cx="913685" cy="1095517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913685" cy="1095517"/>
            </a:xfrm>
            <a:custGeom>
              <a:avLst/>
              <a:gdLst/>
              <a:ahLst/>
              <a:cxnLst/>
              <a:rect r="r" b="b" t="t" l="l"/>
              <a:pathLst>
                <a:path h="1095517" w="913685">
                  <a:moveTo>
                    <a:pt x="112977" y="0"/>
                  </a:moveTo>
                  <a:lnTo>
                    <a:pt x="800708" y="0"/>
                  </a:lnTo>
                  <a:cubicBezTo>
                    <a:pt x="863103" y="0"/>
                    <a:pt x="913685" y="50582"/>
                    <a:pt x="913685" y="112977"/>
                  </a:cubicBezTo>
                  <a:lnTo>
                    <a:pt x="913685" y="982540"/>
                  </a:lnTo>
                  <a:cubicBezTo>
                    <a:pt x="913685" y="1044935"/>
                    <a:pt x="863103" y="1095517"/>
                    <a:pt x="800708" y="1095517"/>
                  </a:cubicBezTo>
                  <a:lnTo>
                    <a:pt x="112977" y="1095517"/>
                  </a:lnTo>
                  <a:cubicBezTo>
                    <a:pt x="50582" y="1095517"/>
                    <a:pt x="0" y="1044935"/>
                    <a:pt x="0" y="982540"/>
                  </a:cubicBezTo>
                  <a:lnTo>
                    <a:pt x="0" y="112977"/>
                  </a:lnTo>
                  <a:cubicBezTo>
                    <a:pt x="0" y="50582"/>
                    <a:pt x="50582" y="0"/>
                    <a:pt x="112977" y="0"/>
                  </a:cubicBezTo>
                  <a:close/>
                </a:path>
              </a:pathLst>
            </a:custGeom>
            <a:solidFill>
              <a:srgbClr val="3C65B8"/>
            </a:solidFill>
            <a:ln w="76200" cap="rnd">
              <a:solidFill>
                <a:srgbClr val="3C65B8"/>
              </a:solidFill>
              <a:prstDash val="solid"/>
              <a:round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913685" cy="1124092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5500332" y="191786"/>
            <a:ext cx="2120080" cy="2134641"/>
            <a:chOff x="0" y="0"/>
            <a:chExt cx="2191511" cy="2206562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191511" cy="2206562"/>
            </a:xfrm>
            <a:custGeom>
              <a:avLst/>
              <a:gdLst/>
              <a:ahLst/>
              <a:cxnLst/>
              <a:rect r="r" b="b" t="t" l="l"/>
              <a:pathLst>
                <a:path h="2206562" w="2191511">
                  <a:moveTo>
                    <a:pt x="1095755" y="0"/>
                  </a:moveTo>
                  <a:cubicBezTo>
                    <a:pt x="490586" y="0"/>
                    <a:pt x="0" y="493956"/>
                    <a:pt x="0" y="1103281"/>
                  </a:cubicBezTo>
                  <a:cubicBezTo>
                    <a:pt x="0" y="1712606"/>
                    <a:pt x="490586" y="2206562"/>
                    <a:pt x="1095755" y="2206562"/>
                  </a:cubicBezTo>
                  <a:cubicBezTo>
                    <a:pt x="1700924" y="2206562"/>
                    <a:pt x="2191511" y="1712606"/>
                    <a:pt x="2191511" y="1103281"/>
                  </a:cubicBezTo>
                  <a:cubicBezTo>
                    <a:pt x="2191511" y="493956"/>
                    <a:pt x="1700924" y="0"/>
                    <a:pt x="1095755" y="0"/>
                  </a:cubicBezTo>
                  <a:close/>
                </a:path>
              </a:pathLst>
            </a:custGeom>
            <a:solidFill>
              <a:srgbClr val="D1D903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205454" y="178290"/>
              <a:ext cx="1780602" cy="1821407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2520"/>
                </a:lnSpc>
              </a:pPr>
              <a:r>
                <a:rPr lang="en-US" b="true" sz="1800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Participation signifies a commitment to these principles</a:t>
              </a: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9666144" y="2612351"/>
            <a:ext cx="3190066" cy="4930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</a:pPr>
            <a:r>
              <a:rPr lang="en-US" sz="2199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 treat everyone with respect and appreciation. </a:t>
            </a:r>
          </a:p>
          <a:p>
            <a:pPr algn="ctr">
              <a:lnSpc>
                <a:spcPts val="2520"/>
              </a:lnSpc>
            </a:pP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I respect each person's physical and emotional boundaries. 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Everyone has an equal right to participate and be heard. 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 I can show respect even when I do not agree or fully understand. 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F3F3F3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algn="ctr">
              <a:lnSpc>
                <a:spcPts val="2520"/>
              </a:lnSpc>
            </a:pPr>
          </a:p>
          <a:p>
            <a:pPr algn="ctr">
              <a:lnSpc>
                <a:spcPts val="2520"/>
              </a:lnSpc>
              <a:spcBef>
                <a:spcPct val="0"/>
              </a:spcBef>
            </a:pPr>
          </a:p>
        </p:txBody>
      </p:sp>
      <p:sp>
        <p:nvSpPr>
          <p:cNvPr name="TextBox 18" id="18"/>
          <p:cNvSpPr txBox="true"/>
          <p:nvPr/>
        </p:nvSpPr>
        <p:spPr>
          <a:xfrm rot="0">
            <a:off x="897005" y="2624862"/>
            <a:ext cx="3294547" cy="4302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 c</a:t>
            </a: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ritically examine my own attitudes and behavior. </a:t>
            </a:r>
            <a:r>
              <a:rPr lang="en-US" sz="2199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 I learn to identify actions or words that may be physically, mentally, spiritually, or sexually inappropriate or violent and intervene when necessary. If I receive feedback on my behavior, I reflect on it and am quick to apologize.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</a:p>
        </p:txBody>
      </p:sp>
      <p:sp>
        <p:nvSpPr>
          <p:cNvPr name="TextBox 19" id="19"/>
          <p:cNvSpPr txBox="true"/>
          <p:nvPr/>
        </p:nvSpPr>
        <p:spPr>
          <a:xfrm rot="0">
            <a:off x="5242061" y="2612351"/>
            <a:ext cx="3320623" cy="4064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 </a:t>
            </a: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interpret matters in the most charitable way from the other person’s  perspective.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 listen to others and strive to learn from their viewpoints. I share my own thoughts rather than criticize the other person’s speech, views, or ideas.  If I need clarity, I ask for more information. 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0" y="386605"/>
            <a:ext cx="18288000" cy="8048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57"/>
              </a:lnSpc>
              <a:spcBef>
                <a:spcPct val="0"/>
              </a:spcBef>
            </a:pPr>
            <a:r>
              <a:rPr lang="en-US" b="true" sz="4755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Principles for a Safer Space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5105784" y="1201957"/>
            <a:ext cx="8091907" cy="9052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5"/>
              </a:lnSpc>
            </a:pPr>
            <a:r>
              <a:rPr lang="en-US" sz="2611" b="true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Rules of Conduct in the Activities </a:t>
            </a:r>
          </a:p>
          <a:p>
            <a:pPr algn="ctr">
              <a:lnSpc>
                <a:spcPts val="3655"/>
              </a:lnSpc>
              <a:spcBef>
                <a:spcPct val="0"/>
              </a:spcBef>
            </a:pPr>
            <a:r>
              <a:rPr lang="en-US" b="true" sz="2611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of the Ecumenical Council of Finland</a:t>
            </a:r>
          </a:p>
        </p:txBody>
      </p:sp>
      <p:grpSp>
        <p:nvGrpSpPr>
          <p:cNvPr name="Group 22" id="22"/>
          <p:cNvGrpSpPr/>
          <p:nvPr/>
        </p:nvGrpSpPr>
        <p:grpSpPr>
          <a:xfrm rot="0">
            <a:off x="13807291" y="2472864"/>
            <a:ext cx="3873029" cy="4643799"/>
            <a:chOff x="0" y="0"/>
            <a:chExt cx="913685" cy="1095517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913685" cy="1095517"/>
            </a:xfrm>
            <a:custGeom>
              <a:avLst/>
              <a:gdLst/>
              <a:ahLst/>
              <a:cxnLst/>
              <a:rect r="r" b="b" t="t" l="l"/>
              <a:pathLst>
                <a:path h="1095517" w="913685">
                  <a:moveTo>
                    <a:pt x="112977" y="0"/>
                  </a:moveTo>
                  <a:lnTo>
                    <a:pt x="800708" y="0"/>
                  </a:lnTo>
                  <a:cubicBezTo>
                    <a:pt x="863103" y="0"/>
                    <a:pt x="913685" y="50582"/>
                    <a:pt x="913685" y="112977"/>
                  </a:cubicBezTo>
                  <a:lnTo>
                    <a:pt x="913685" y="982540"/>
                  </a:lnTo>
                  <a:cubicBezTo>
                    <a:pt x="913685" y="1044935"/>
                    <a:pt x="863103" y="1095517"/>
                    <a:pt x="800708" y="1095517"/>
                  </a:cubicBezTo>
                  <a:lnTo>
                    <a:pt x="112977" y="1095517"/>
                  </a:lnTo>
                  <a:cubicBezTo>
                    <a:pt x="50582" y="1095517"/>
                    <a:pt x="0" y="1044935"/>
                    <a:pt x="0" y="982540"/>
                  </a:cubicBezTo>
                  <a:lnTo>
                    <a:pt x="0" y="112977"/>
                  </a:lnTo>
                  <a:cubicBezTo>
                    <a:pt x="0" y="50582"/>
                    <a:pt x="50582" y="0"/>
                    <a:pt x="112977" y="0"/>
                  </a:cubicBezTo>
                  <a:close/>
                </a:path>
              </a:pathLst>
            </a:custGeom>
            <a:solidFill>
              <a:srgbClr val="D14DA0"/>
            </a:solidFill>
            <a:ln w="76200" cap="rnd">
              <a:solidFill>
                <a:srgbClr val="D14DA0"/>
              </a:solidFill>
              <a:prstDash val="solid"/>
              <a:round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28575"/>
              <a:ext cx="913685" cy="1124092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1885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25" id="25"/>
          <p:cNvSpPr txBox="true"/>
          <p:nvPr/>
        </p:nvSpPr>
        <p:spPr>
          <a:xfrm rot="0">
            <a:off x="14127220" y="2612351"/>
            <a:ext cx="3233172" cy="359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</a:t>
            </a: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reating a safer space is a collective effort.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 address inappropria</a:t>
            </a: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te behavior. </a:t>
            </a:r>
          </a:p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If I wish to offer feedback, I do so openly, kindly, and considerately by sharing my observations, thoughts, and feelings. I communicate my own preferences and feelings. 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605728" y="7434532"/>
            <a:ext cx="17045548" cy="23253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  <a:spcBef>
                <a:spcPct val="0"/>
              </a:spcBef>
            </a:pPr>
            <a:r>
              <a:rPr lang="en-US" b="true" sz="2499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INSTRUCT</a:t>
            </a:r>
            <a:r>
              <a:rPr lang="en-US" b="true" sz="2499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IONS FOR ADDRESSING HARASSMENT</a:t>
            </a:r>
          </a:p>
          <a:p>
            <a:pPr algn="ctr">
              <a:lnSpc>
                <a:spcPts val="3080"/>
              </a:lnSpc>
              <a:spcBef>
                <a:spcPct val="0"/>
              </a:spcBef>
            </a:pPr>
            <a:r>
              <a:rPr lang="en-US" b="true" sz="2200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ALWAYS</a:t>
            </a:r>
            <a:r>
              <a:rPr lang="en-US" b="true" sz="2200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address inappropriate behavior. Do not leave those who feel unsafe or discriminated against alone.</a:t>
            </a:r>
          </a:p>
          <a:p>
            <a:pPr algn="ctr">
              <a:lnSpc>
                <a:spcPts val="3080"/>
              </a:lnSpc>
              <a:spcBef>
                <a:spcPct val="0"/>
              </a:spcBef>
            </a:pPr>
            <a:r>
              <a:rPr lang="en-US" b="true" sz="2200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Investigate the situation with those involved and, if necessary, with the designated harassment contact person:</a:t>
            </a:r>
          </a:p>
          <a:p>
            <a:pPr algn="ctr">
              <a:lnSpc>
                <a:spcPts val="3080"/>
              </a:lnSpc>
              <a:spcBef>
                <a:spcPct val="0"/>
              </a:spcBef>
            </a:pPr>
            <a:r>
              <a:rPr lang="en-US" b="true" sz="2200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Sarah Tiainen, campaign coordinator, Ecumenical Council of Finland, +358-40-6603915, sarah.tiainen@ekumenia.fi</a:t>
            </a:r>
          </a:p>
          <a:p>
            <a:pPr algn="ctr">
              <a:lnSpc>
                <a:spcPts val="3080"/>
              </a:lnSpc>
              <a:spcBef>
                <a:spcPct val="0"/>
              </a:spcBef>
            </a:pPr>
            <a:r>
              <a:rPr lang="en-US" b="true" sz="2200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Ilona Rauhala, member of the Youth Section, Ecumenical Council of Finland, ilonaiidamaria@gmail.com</a:t>
            </a:r>
          </a:p>
          <a:p>
            <a:pPr algn="ctr">
              <a:lnSpc>
                <a:spcPts val="2660"/>
              </a:lnSpc>
              <a:spcBef>
                <a:spcPct val="0"/>
              </a:spcBef>
            </a:pPr>
          </a:p>
        </p:txBody>
      </p:sp>
      <p:sp>
        <p:nvSpPr>
          <p:cNvPr name="TextBox 27" id="27"/>
          <p:cNvSpPr txBox="true"/>
          <p:nvPr/>
        </p:nvSpPr>
        <p:spPr>
          <a:xfrm rot="0">
            <a:off x="399270" y="9600847"/>
            <a:ext cx="17443726" cy="4566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04"/>
              </a:lnSpc>
              <a:spcBef>
                <a:spcPct val="0"/>
              </a:spcBef>
            </a:pPr>
            <a:r>
              <a:rPr lang="en-US" b="true" sz="2646">
                <a:solidFill>
                  <a:srgbClr val="007AC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ekumenia.fi/turvallisempi-tila           ekumenia.fi/sv/tryggare-rum            ekumenia.fi/en/safer-spaces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DAGdx79hx2Q</dc:identifier>
  <dcterms:modified xsi:type="dcterms:W3CDTF">2011-08-01T06:04:30Z</dcterms:modified>
  <cp:revision>1</cp:revision>
  <dc:title>Turvallisemman tilan periaatteet (Esitys)</dc:title>
</cp:coreProperties>
</file>