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74" r:id="rId3"/>
    <p:sldId id="275" r:id="rId4"/>
    <p:sldId id="257" r:id="rId5"/>
    <p:sldId id="258" r:id="rId6"/>
    <p:sldId id="259" r:id="rId7"/>
    <p:sldId id="278" r:id="rId8"/>
    <p:sldId id="279" r:id="rId9"/>
    <p:sldId id="269" r:id="rId10"/>
    <p:sldId id="260" r:id="rId11"/>
    <p:sldId id="270" r:id="rId12"/>
    <p:sldId id="261" r:id="rId13"/>
    <p:sldId id="262" r:id="rId14"/>
    <p:sldId id="271" r:id="rId15"/>
    <p:sldId id="263" r:id="rId16"/>
    <p:sldId id="272" r:id="rId17"/>
    <p:sldId id="264" r:id="rId18"/>
    <p:sldId id="265" r:id="rId19"/>
    <p:sldId id="266" r:id="rId20"/>
    <p:sldId id="267" r:id="rId21"/>
    <p:sldId id="273" r:id="rId22"/>
    <p:sldId id="276" r:id="rId23"/>
    <p:sldId id="268" r:id="rId2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390" autoAdjust="0"/>
  </p:normalViewPr>
  <p:slideViewPr>
    <p:cSldViewPr snapToGrid="0">
      <p:cViewPr varScale="1">
        <p:scale>
          <a:sx n="57" d="100"/>
          <a:sy n="57" d="100"/>
        </p:scale>
        <p:origin x="156" y="48"/>
      </p:cViewPr>
      <p:guideLst/>
    </p:cSldViewPr>
  </p:slideViewPr>
  <p:outlineViewPr>
    <p:cViewPr>
      <p:scale>
        <a:sx n="33" d="100"/>
        <a:sy n="33" d="100"/>
      </p:scale>
      <p:origin x="0" y="-153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xt-sarah.tiainen@evl.fi" userId="98ae2465-9df6-4e84-b97c-0d40cafcdf61" providerId="ADAL" clId="{05355931-A28E-4770-83BC-B6ADED52687A}"/>
    <pc:docChg chg="custSel modSld">
      <pc:chgData name="ext-sarah.tiainen@evl.fi" userId="98ae2465-9df6-4e84-b97c-0d40cafcdf61" providerId="ADAL" clId="{05355931-A28E-4770-83BC-B6ADED52687A}" dt="2024-03-25T12:22:20.240" v="188" actId="27636"/>
      <pc:docMkLst>
        <pc:docMk/>
      </pc:docMkLst>
      <pc:sldChg chg="modSp mod">
        <pc:chgData name="ext-sarah.tiainen@evl.fi" userId="98ae2465-9df6-4e84-b97c-0d40cafcdf61" providerId="ADAL" clId="{05355931-A28E-4770-83BC-B6ADED52687A}" dt="2024-03-12T07:56:12.848" v="2" actId="207"/>
        <pc:sldMkLst>
          <pc:docMk/>
          <pc:sldMk cId="980601521" sldId="259"/>
        </pc:sldMkLst>
        <pc:spChg chg="mod">
          <ac:chgData name="ext-sarah.tiainen@evl.fi" userId="98ae2465-9df6-4e84-b97c-0d40cafcdf61" providerId="ADAL" clId="{05355931-A28E-4770-83BC-B6ADED52687A}" dt="2024-03-12T07:56:12.848" v="2" actId="207"/>
          <ac:spMkLst>
            <pc:docMk/>
            <pc:sldMk cId="980601521" sldId="259"/>
            <ac:spMk id="4" creationId="{A772A639-5107-3F6A-110A-2E87F663BFEF}"/>
          </ac:spMkLst>
        </pc:spChg>
      </pc:sldChg>
      <pc:sldChg chg="modSp mod">
        <pc:chgData name="ext-sarah.tiainen@evl.fi" userId="98ae2465-9df6-4e84-b97c-0d40cafcdf61" providerId="ADAL" clId="{05355931-A28E-4770-83BC-B6ADED52687A}" dt="2024-03-12T07:57:36.461" v="32" actId="20577"/>
        <pc:sldMkLst>
          <pc:docMk/>
          <pc:sldMk cId="3913625484" sldId="260"/>
        </pc:sldMkLst>
        <pc:spChg chg="mod">
          <ac:chgData name="ext-sarah.tiainen@evl.fi" userId="98ae2465-9df6-4e84-b97c-0d40cafcdf61" providerId="ADAL" clId="{05355931-A28E-4770-83BC-B6ADED52687A}" dt="2024-03-12T07:57:36.461" v="32" actId="20577"/>
          <ac:spMkLst>
            <pc:docMk/>
            <pc:sldMk cId="3913625484" sldId="260"/>
            <ac:spMk id="2" creationId="{7E07E003-0142-26E2-201B-AB31473D53B2}"/>
          </ac:spMkLst>
        </pc:spChg>
      </pc:sldChg>
      <pc:sldChg chg="modSp mod">
        <pc:chgData name="ext-sarah.tiainen@evl.fi" userId="98ae2465-9df6-4e84-b97c-0d40cafcdf61" providerId="ADAL" clId="{05355931-A28E-4770-83BC-B6ADED52687A}" dt="2024-03-12T07:58:26.517" v="47" actId="207"/>
        <pc:sldMkLst>
          <pc:docMk/>
          <pc:sldMk cId="4033613614" sldId="261"/>
        </pc:sldMkLst>
        <pc:spChg chg="mod">
          <ac:chgData name="ext-sarah.tiainen@evl.fi" userId="98ae2465-9df6-4e84-b97c-0d40cafcdf61" providerId="ADAL" clId="{05355931-A28E-4770-83BC-B6ADED52687A}" dt="2024-03-12T07:58:26.517" v="47" actId="207"/>
          <ac:spMkLst>
            <pc:docMk/>
            <pc:sldMk cId="4033613614" sldId="261"/>
            <ac:spMk id="3" creationId="{30E72619-038E-8387-70B0-6F0A258A5807}"/>
          </ac:spMkLst>
        </pc:spChg>
      </pc:sldChg>
      <pc:sldChg chg="modSp mod">
        <pc:chgData name="ext-sarah.tiainen@evl.fi" userId="98ae2465-9df6-4e84-b97c-0d40cafcdf61" providerId="ADAL" clId="{05355931-A28E-4770-83BC-B6ADED52687A}" dt="2024-03-12T08:12:43.088" v="120" actId="207"/>
        <pc:sldMkLst>
          <pc:docMk/>
          <pc:sldMk cId="3889261642" sldId="264"/>
        </pc:sldMkLst>
        <pc:spChg chg="mod">
          <ac:chgData name="ext-sarah.tiainen@evl.fi" userId="98ae2465-9df6-4e84-b97c-0d40cafcdf61" providerId="ADAL" clId="{05355931-A28E-4770-83BC-B6ADED52687A}" dt="2024-03-12T08:12:43.088" v="120" actId="207"/>
          <ac:spMkLst>
            <pc:docMk/>
            <pc:sldMk cId="3889261642" sldId="264"/>
            <ac:spMk id="3" creationId="{6D056321-3D99-9291-D007-760FB44FA626}"/>
          </ac:spMkLst>
        </pc:spChg>
      </pc:sldChg>
      <pc:sldChg chg="modSp mod">
        <pc:chgData name="ext-sarah.tiainen@evl.fi" userId="98ae2465-9df6-4e84-b97c-0d40cafcdf61" providerId="ADAL" clId="{05355931-A28E-4770-83BC-B6ADED52687A}" dt="2024-03-12T08:29:18.319" v="141" actId="207"/>
        <pc:sldMkLst>
          <pc:docMk/>
          <pc:sldMk cId="2640537573" sldId="266"/>
        </pc:sldMkLst>
        <pc:spChg chg="mod">
          <ac:chgData name="ext-sarah.tiainen@evl.fi" userId="98ae2465-9df6-4e84-b97c-0d40cafcdf61" providerId="ADAL" clId="{05355931-A28E-4770-83BC-B6ADED52687A}" dt="2024-03-12T08:29:18.319" v="141" actId="207"/>
          <ac:spMkLst>
            <pc:docMk/>
            <pc:sldMk cId="2640537573" sldId="266"/>
            <ac:spMk id="3" creationId="{EA6BD5BD-C810-B2D6-C7F4-1E9719AD7D5E}"/>
          </ac:spMkLst>
        </pc:spChg>
      </pc:sldChg>
      <pc:sldChg chg="modSp mod">
        <pc:chgData name="ext-sarah.tiainen@evl.fi" userId="98ae2465-9df6-4e84-b97c-0d40cafcdf61" providerId="ADAL" clId="{05355931-A28E-4770-83BC-B6ADED52687A}" dt="2024-03-25T12:22:20.240" v="188" actId="27636"/>
        <pc:sldMkLst>
          <pc:docMk/>
          <pc:sldMk cId="2796926204" sldId="267"/>
        </pc:sldMkLst>
        <pc:spChg chg="mod">
          <ac:chgData name="ext-sarah.tiainen@evl.fi" userId="98ae2465-9df6-4e84-b97c-0d40cafcdf61" providerId="ADAL" clId="{05355931-A28E-4770-83BC-B6ADED52687A}" dt="2024-03-25T12:22:20.240" v="188" actId="27636"/>
          <ac:spMkLst>
            <pc:docMk/>
            <pc:sldMk cId="2796926204" sldId="267"/>
            <ac:spMk id="3" creationId="{1DF25AFB-AA9F-C732-9DFF-6C60857281D2}"/>
          </ac:spMkLst>
        </pc:spChg>
      </pc:sldChg>
      <pc:sldChg chg="modSp mod">
        <pc:chgData name="ext-sarah.tiainen@evl.fi" userId="98ae2465-9df6-4e84-b97c-0d40cafcdf61" providerId="ADAL" clId="{05355931-A28E-4770-83BC-B6ADED52687A}" dt="2024-03-25T12:19:38.128" v="164" actId="6549"/>
        <pc:sldMkLst>
          <pc:docMk/>
          <pc:sldMk cId="4218012456" sldId="269"/>
        </pc:sldMkLst>
        <pc:spChg chg="mod">
          <ac:chgData name="ext-sarah.tiainen@evl.fi" userId="98ae2465-9df6-4e84-b97c-0d40cafcdf61" providerId="ADAL" clId="{05355931-A28E-4770-83BC-B6ADED52687A}" dt="2024-03-12T07:57:29.399" v="20" actId="20577"/>
          <ac:spMkLst>
            <pc:docMk/>
            <pc:sldMk cId="4218012456" sldId="269"/>
            <ac:spMk id="2" creationId="{4D2AFC25-7D53-4897-744E-1BAF5BA4D9B5}"/>
          </ac:spMkLst>
        </pc:spChg>
        <pc:spChg chg="mod">
          <ac:chgData name="ext-sarah.tiainen@evl.fi" userId="98ae2465-9df6-4e84-b97c-0d40cafcdf61" providerId="ADAL" clId="{05355931-A28E-4770-83BC-B6ADED52687A}" dt="2024-03-25T12:19:38.128" v="164" actId="6549"/>
          <ac:spMkLst>
            <pc:docMk/>
            <pc:sldMk cId="4218012456" sldId="269"/>
            <ac:spMk id="4" creationId="{A772A639-5107-3F6A-110A-2E87F663BFEF}"/>
          </ac:spMkLst>
        </pc:spChg>
      </pc:sldChg>
      <pc:sldChg chg="modSp mod">
        <pc:chgData name="ext-sarah.tiainen@evl.fi" userId="98ae2465-9df6-4e84-b97c-0d40cafcdf61" providerId="ADAL" clId="{05355931-A28E-4770-83BC-B6ADED52687A}" dt="2024-03-25T12:20:20.458" v="172" actId="20577"/>
        <pc:sldMkLst>
          <pc:docMk/>
          <pc:sldMk cId="3973459156" sldId="270"/>
        </pc:sldMkLst>
        <pc:spChg chg="mod">
          <ac:chgData name="ext-sarah.tiainen@evl.fi" userId="98ae2465-9df6-4e84-b97c-0d40cafcdf61" providerId="ADAL" clId="{05355931-A28E-4770-83BC-B6ADED52687A}" dt="2024-03-25T12:20:20.458" v="172" actId="20577"/>
          <ac:spMkLst>
            <pc:docMk/>
            <pc:sldMk cId="3973459156" sldId="270"/>
            <ac:spMk id="3" creationId="{41A48D92-D7DA-4FF1-AF85-6090B43485AD}"/>
          </ac:spMkLst>
        </pc:spChg>
      </pc:sldChg>
      <pc:sldChg chg="modSp mod">
        <pc:chgData name="ext-sarah.tiainen@evl.fi" userId="98ae2465-9df6-4e84-b97c-0d40cafcdf61" providerId="ADAL" clId="{05355931-A28E-4770-83BC-B6ADED52687A}" dt="2024-03-12T08:11:13.678" v="65" actId="20577"/>
        <pc:sldMkLst>
          <pc:docMk/>
          <pc:sldMk cId="3458467774" sldId="271"/>
        </pc:sldMkLst>
        <pc:spChg chg="mod">
          <ac:chgData name="ext-sarah.tiainen@evl.fi" userId="98ae2465-9df6-4e84-b97c-0d40cafcdf61" providerId="ADAL" clId="{05355931-A28E-4770-83BC-B6ADED52687A}" dt="2024-03-12T08:11:13.678" v="65" actId="20577"/>
          <ac:spMkLst>
            <pc:docMk/>
            <pc:sldMk cId="3458467774" sldId="271"/>
            <ac:spMk id="3" creationId="{495B3CCA-4AFF-CC5E-090F-13011D51A8BB}"/>
          </ac:spMkLst>
        </pc:spChg>
      </pc:sldChg>
      <pc:sldChg chg="modSp mod">
        <pc:chgData name="ext-sarah.tiainen@evl.fi" userId="98ae2465-9df6-4e84-b97c-0d40cafcdf61" providerId="ADAL" clId="{05355931-A28E-4770-83BC-B6ADED52687A}" dt="2024-03-25T12:21:49.285" v="186" actId="20577"/>
        <pc:sldMkLst>
          <pc:docMk/>
          <pc:sldMk cId="1977467278" sldId="272"/>
        </pc:sldMkLst>
        <pc:spChg chg="mod">
          <ac:chgData name="ext-sarah.tiainen@evl.fi" userId="98ae2465-9df6-4e84-b97c-0d40cafcdf61" providerId="ADAL" clId="{05355931-A28E-4770-83BC-B6ADED52687A}" dt="2024-03-25T12:21:49.285" v="186" actId="20577"/>
          <ac:spMkLst>
            <pc:docMk/>
            <pc:sldMk cId="1977467278" sldId="272"/>
            <ac:spMk id="3" creationId="{FFC321F2-2F21-40B3-A922-D8579372F8AB}"/>
          </ac:spMkLst>
        </pc:spChg>
      </pc:sldChg>
      <pc:sldChg chg="modSp mod">
        <pc:chgData name="ext-sarah.tiainen@evl.fi" userId="98ae2465-9df6-4e84-b97c-0d40cafcdf61" providerId="ADAL" clId="{05355931-A28E-4770-83BC-B6ADED52687A}" dt="2024-03-25T12:18:50.732" v="163" actId="207"/>
        <pc:sldMkLst>
          <pc:docMk/>
          <pc:sldMk cId="2564651439" sldId="275"/>
        </pc:sldMkLst>
        <pc:spChg chg="mod">
          <ac:chgData name="ext-sarah.tiainen@evl.fi" userId="98ae2465-9df6-4e84-b97c-0d40cafcdf61" providerId="ADAL" clId="{05355931-A28E-4770-83BC-B6ADED52687A}" dt="2024-03-25T12:18:50.732" v="163" actId="207"/>
          <ac:spMkLst>
            <pc:docMk/>
            <pc:sldMk cId="2564651439" sldId="275"/>
            <ac:spMk id="3" creationId="{D95B5215-DCE9-452F-A159-7DECDC95916B}"/>
          </ac:spMkLst>
        </pc:spChg>
      </pc:sldChg>
      <pc:sldChg chg="modSp mod">
        <pc:chgData name="ext-sarah.tiainen@evl.fi" userId="98ae2465-9df6-4e84-b97c-0d40cafcdf61" providerId="ADAL" clId="{05355931-A28E-4770-83BC-B6ADED52687A}" dt="2024-03-12T07:56:21.690" v="3" actId="207"/>
        <pc:sldMkLst>
          <pc:docMk/>
          <pc:sldMk cId="1461838602" sldId="278"/>
        </pc:sldMkLst>
        <pc:spChg chg="mod">
          <ac:chgData name="ext-sarah.tiainen@evl.fi" userId="98ae2465-9df6-4e84-b97c-0d40cafcdf61" providerId="ADAL" clId="{05355931-A28E-4770-83BC-B6ADED52687A}" dt="2024-03-12T07:56:21.690" v="3" actId="207"/>
          <ac:spMkLst>
            <pc:docMk/>
            <pc:sldMk cId="1461838602" sldId="278"/>
            <ac:spMk id="4" creationId="{A772A639-5107-3F6A-110A-2E87F663BFEF}"/>
          </ac:spMkLst>
        </pc:spChg>
      </pc:sldChg>
      <pc:sldChg chg="modSp mod">
        <pc:chgData name="ext-sarah.tiainen@evl.fi" userId="98ae2465-9df6-4e84-b97c-0d40cafcdf61" providerId="ADAL" clId="{05355931-A28E-4770-83BC-B6ADED52687A}" dt="2024-03-12T07:56:34.174" v="8" actId="207"/>
        <pc:sldMkLst>
          <pc:docMk/>
          <pc:sldMk cId="697396639" sldId="279"/>
        </pc:sldMkLst>
        <pc:spChg chg="mod">
          <ac:chgData name="ext-sarah.tiainen@evl.fi" userId="98ae2465-9df6-4e84-b97c-0d40cafcdf61" providerId="ADAL" clId="{05355931-A28E-4770-83BC-B6ADED52687A}" dt="2024-03-12T07:56:34.174" v="8" actId="207"/>
          <ac:spMkLst>
            <pc:docMk/>
            <pc:sldMk cId="697396639" sldId="279"/>
            <ac:spMk id="4" creationId="{A772A639-5107-3F6A-110A-2E87F663BFE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D2662-F51E-4B3A-9C6F-020D57EE6CB4}" type="datetimeFigureOut">
              <a:rPr lang="fi-FI" smtClean="0"/>
              <a:t>25.3.2024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DD532-599B-4643-A534-DB39BE2F3F39}" type="slidenum">
              <a:rPr lang="fi-FI" smtClean="0"/>
              <a:t>‹#›</a:t>
            </a:fld>
            <a:endParaRPr lang="fi-FI"/>
          </a:p>
        </p:txBody>
      </p:sp>
    </p:spTree>
    <p:extLst>
      <p:ext uri="{BB962C8B-B14F-4D97-AF65-F5344CB8AC3E}">
        <p14:creationId xmlns:p14="http://schemas.microsoft.com/office/powerpoint/2010/main" val="469991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a:t>
            </a:fld>
            <a:endParaRPr lang="fi-FI" dirty="0"/>
          </a:p>
        </p:txBody>
      </p:sp>
    </p:spTree>
    <p:extLst>
      <p:ext uri="{BB962C8B-B14F-4D97-AF65-F5344CB8AC3E}">
        <p14:creationId xmlns:p14="http://schemas.microsoft.com/office/powerpoint/2010/main" val="20761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14</a:t>
            </a:fld>
            <a:endParaRPr lang="fi-FI"/>
          </a:p>
        </p:txBody>
      </p:sp>
    </p:spTree>
    <p:extLst>
      <p:ext uri="{BB962C8B-B14F-4D97-AF65-F5344CB8AC3E}">
        <p14:creationId xmlns:p14="http://schemas.microsoft.com/office/powerpoint/2010/main" val="31913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15</a:t>
            </a:fld>
            <a:endParaRPr lang="fi-FI"/>
          </a:p>
        </p:txBody>
      </p:sp>
    </p:spTree>
    <p:extLst>
      <p:ext uri="{BB962C8B-B14F-4D97-AF65-F5344CB8AC3E}">
        <p14:creationId xmlns:p14="http://schemas.microsoft.com/office/powerpoint/2010/main" val="3189999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16</a:t>
            </a:fld>
            <a:endParaRPr lang="fi-FI"/>
          </a:p>
        </p:txBody>
      </p:sp>
    </p:spTree>
    <p:extLst>
      <p:ext uri="{BB962C8B-B14F-4D97-AF65-F5344CB8AC3E}">
        <p14:creationId xmlns:p14="http://schemas.microsoft.com/office/powerpoint/2010/main" val="318602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17</a:t>
            </a:fld>
            <a:endParaRPr lang="fi-FI"/>
          </a:p>
        </p:txBody>
      </p:sp>
    </p:spTree>
    <p:extLst>
      <p:ext uri="{BB962C8B-B14F-4D97-AF65-F5344CB8AC3E}">
        <p14:creationId xmlns:p14="http://schemas.microsoft.com/office/powerpoint/2010/main" val="1401115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18</a:t>
            </a:fld>
            <a:endParaRPr lang="fi-FI"/>
          </a:p>
        </p:txBody>
      </p:sp>
    </p:spTree>
    <p:extLst>
      <p:ext uri="{BB962C8B-B14F-4D97-AF65-F5344CB8AC3E}">
        <p14:creationId xmlns:p14="http://schemas.microsoft.com/office/powerpoint/2010/main" val="420647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23</a:t>
            </a:fld>
            <a:endParaRPr lang="fi-FI"/>
          </a:p>
        </p:txBody>
      </p:sp>
    </p:spTree>
    <p:extLst>
      <p:ext uri="{BB962C8B-B14F-4D97-AF65-F5344CB8AC3E}">
        <p14:creationId xmlns:p14="http://schemas.microsoft.com/office/powerpoint/2010/main" val="147581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3</a:t>
            </a:fld>
            <a:endParaRPr lang="fi-FI"/>
          </a:p>
        </p:txBody>
      </p:sp>
    </p:spTree>
    <p:extLst>
      <p:ext uri="{BB962C8B-B14F-4D97-AF65-F5344CB8AC3E}">
        <p14:creationId xmlns:p14="http://schemas.microsoft.com/office/powerpoint/2010/main" val="328868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5</a:t>
            </a:fld>
            <a:endParaRPr lang="fi-FI"/>
          </a:p>
        </p:txBody>
      </p:sp>
    </p:spTree>
    <p:extLst>
      <p:ext uri="{BB962C8B-B14F-4D97-AF65-F5344CB8AC3E}">
        <p14:creationId xmlns:p14="http://schemas.microsoft.com/office/powerpoint/2010/main" val="257521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7</a:t>
            </a:fld>
            <a:endParaRPr lang="fi-FI"/>
          </a:p>
        </p:txBody>
      </p:sp>
    </p:spTree>
    <p:extLst>
      <p:ext uri="{BB962C8B-B14F-4D97-AF65-F5344CB8AC3E}">
        <p14:creationId xmlns:p14="http://schemas.microsoft.com/office/powerpoint/2010/main" val="58707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9</a:t>
            </a:fld>
            <a:endParaRPr lang="fi-FI"/>
          </a:p>
        </p:txBody>
      </p:sp>
    </p:spTree>
    <p:extLst>
      <p:ext uri="{BB962C8B-B14F-4D97-AF65-F5344CB8AC3E}">
        <p14:creationId xmlns:p14="http://schemas.microsoft.com/office/powerpoint/2010/main" val="278632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10</a:t>
            </a:fld>
            <a:endParaRPr lang="fi-FI"/>
          </a:p>
        </p:txBody>
      </p:sp>
    </p:spTree>
    <p:extLst>
      <p:ext uri="{BB962C8B-B14F-4D97-AF65-F5344CB8AC3E}">
        <p14:creationId xmlns:p14="http://schemas.microsoft.com/office/powerpoint/2010/main" val="1212857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Voisiko ortodoksien sairaan voitelun seuraavalta dialta siirtää tähän ja pitää Raamatun kertomus ja kirkkojen perinteet eri dioilla.</a:t>
            </a:r>
          </a:p>
        </p:txBody>
      </p:sp>
      <p:sp>
        <p:nvSpPr>
          <p:cNvPr id="4" name="Dian numeron paikkamerkki 3"/>
          <p:cNvSpPr>
            <a:spLocks noGrp="1"/>
          </p:cNvSpPr>
          <p:nvPr>
            <p:ph type="sldNum" sz="quarter" idx="5"/>
          </p:nvPr>
        </p:nvSpPr>
        <p:spPr/>
        <p:txBody>
          <a:bodyPr/>
          <a:lstStyle/>
          <a:p>
            <a:fld id="{68DDD532-599B-4643-A534-DB39BE2F3F39}" type="slidenum">
              <a:rPr lang="fi-FI" smtClean="0"/>
              <a:t>11</a:t>
            </a:fld>
            <a:endParaRPr lang="fi-FI"/>
          </a:p>
        </p:txBody>
      </p:sp>
    </p:spTree>
    <p:extLst>
      <p:ext uri="{BB962C8B-B14F-4D97-AF65-F5344CB8AC3E}">
        <p14:creationId xmlns:p14="http://schemas.microsoft.com/office/powerpoint/2010/main" val="328565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12</a:t>
            </a:fld>
            <a:endParaRPr lang="fi-FI"/>
          </a:p>
        </p:txBody>
      </p:sp>
    </p:spTree>
    <p:extLst>
      <p:ext uri="{BB962C8B-B14F-4D97-AF65-F5344CB8AC3E}">
        <p14:creationId xmlns:p14="http://schemas.microsoft.com/office/powerpoint/2010/main" val="4217510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13</a:t>
            </a:fld>
            <a:endParaRPr lang="fi-FI" dirty="0"/>
          </a:p>
        </p:txBody>
      </p:sp>
    </p:spTree>
    <p:extLst>
      <p:ext uri="{BB962C8B-B14F-4D97-AF65-F5344CB8AC3E}">
        <p14:creationId xmlns:p14="http://schemas.microsoft.com/office/powerpoint/2010/main" val="2488164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1997FD33-BBCC-4880-B4D0-6FC13DD5C4CD}" type="datetime1">
              <a:rPr lang="fi-FI" smtClean="0"/>
              <a:t>25.3.2024</a:t>
            </a:fld>
            <a:endParaRPr lang="fi-FI"/>
          </a:p>
        </p:txBody>
      </p:sp>
      <p:sp>
        <p:nvSpPr>
          <p:cNvPr id="5" name="Alatunnisteen paikkamerkki 4"/>
          <p:cNvSpPr>
            <a:spLocks noGrp="1"/>
          </p:cNvSpPr>
          <p:nvPr>
            <p:ph type="ftr" sz="quarter" idx="11"/>
          </p:nvPr>
        </p:nvSpPr>
        <p:spPr/>
        <p:txBody>
          <a:bodyPr/>
          <a:lstStyle/>
          <a:p>
            <a:r>
              <a:rPr lang="fi-FI"/>
              <a:t>Suomen Ekumeenisen Neuvoston Kasvatusasioiden jaosto</a:t>
            </a:r>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4D069179-203A-4241-85DC-78A60378AFCF}" type="datetime1">
              <a:rPr lang="fi-FI" smtClean="0"/>
              <a:t>25.3.2024</a:t>
            </a:fld>
            <a:endParaRPr lang="fi-FI"/>
          </a:p>
        </p:txBody>
      </p:sp>
      <p:sp>
        <p:nvSpPr>
          <p:cNvPr id="5" name="Alatunnisteen paikkamerkki 4"/>
          <p:cNvSpPr>
            <a:spLocks noGrp="1"/>
          </p:cNvSpPr>
          <p:nvPr>
            <p:ph type="ftr" sz="quarter" idx="11"/>
          </p:nvPr>
        </p:nvSpPr>
        <p:spPr/>
        <p:txBody>
          <a:bodyPr/>
          <a:lstStyle/>
          <a:p>
            <a:r>
              <a:rPr lang="fi-FI"/>
              <a:t>Suomen Ekumeenisen Neuvoston Kasvatusasioiden jaosto</a:t>
            </a:r>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047FF48A-4C70-43D9-9514-D59A7924D058}" type="datetime1">
              <a:rPr lang="fi-FI" smtClean="0"/>
              <a:t>25.3.2024</a:t>
            </a:fld>
            <a:endParaRPr lang="fi-FI"/>
          </a:p>
        </p:txBody>
      </p:sp>
      <p:sp>
        <p:nvSpPr>
          <p:cNvPr id="5" name="Alatunnisteen paikkamerkki 4"/>
          <p:cNvSpPr>
            <a:spLocks noGrp="1"/>
          </p:cNvSpPr>
          <p:nvPr>
            <p:ph type="ftr" sz="quarter" idx="11"/>
          </p:nvPr>
        </p:nvSpPr>
        <p:spPr/>
        <p:txBody>
          <a:bodyPr/>
          <a:lstStyle/>
          <a:p>
            <a:r>
              <a:rPr lang="fi-FI"/>
              <a:t>Suomen Ekumeenisen Neuvoston Kasvatusasioiden jaosto</a:t>
            </a:r>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2975BFE-3AFF-4CE6-ACB0-28B710D054C6}" type="datetime1">
              <a:rPr lang="fi-FI" smtClean="0"/>
              <a:t>25.3.2024</a:t>
            </a:fld>
            <a:endParaRPr lang="fi-FI"/>
          </a:p>
        </p:txBody>
      </p:sp>
      <p:sp>
        <p:nvSpPr>
          <p:cNvPr id="5" name="Alatunnisteen paikkamerkki 4"/>
          <p:cNvSpPr>
            <a:spLocks noGrp="1"/>
          </p:cNvSpPr>
          <p:nvPr>
            <p:ph type="ftr" sz="quarter" idx="11"/>
          </p:nvPr>
        </p:nvSpPr>
        <p:spPr/>
        <p:txBody>
          <a:bodyPr/>
          <a:lstStyle/>
          <a:p>
            <a:r>
              <a:rPr lang="fi-FI"/>
              <a:t>Suomen Ekumeenisen Neuvoston Kasvatusasioiden jaosto</a:t>
            </a:r>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1E973CC6-3D41-4F25-8789-33752061D5BA}" type="datetime1">
              <a:rPr lang="fi-FI" smtClean="0"/>
              <a:t>25.3.2024</a:t>
            </a:fld>
            <a:endParaRPr lang="fi-FI"/>
          </a:p>
        </p:txBody>
      </p:sp>
      <p:sp>
        <p:nvSpPr>
          <p:cNvPr id="5" name="Alatunnisteen paikkamerkki 4"/>
          <p:cNvSpPr>
            <a:spLocks noGrp="1"/>
          </p:cNvSpPr>
          <p:nvPr>
            <p:ph type="ftr" sz="quarter" idx="11"/>
          </p:nvPr>
        </p:nvSpPr>
        <p:spPr/>
        <p:txBody>
          <a:bodyPr/>
          <a:lstStyle/>
          <a:p>
            <a:r>
              <a:rPr lang="fi-FI"/>
              <a:t>Suomen Ekumeenisen Neuvoston Kasvatusasioiden jaosto</a:t>
            </a:r>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B0F8EADA-248A-4DFB-B320-7688F84E312E}" type="datetime1">
              <a:rPr lang="fi-FI" smtClean="0"/>
              <a:t>25.3.2024</a:t>
            </a:fld>
            <a:endParaRPr lang="fi-FI"/>
          </a:p>
        </p:txBody>
      </p:sp>
      <p:sp>
        <p:nvSpPr>
          <p:cNvPr id="6" name="Alatunnisteen paikkamerkki 5"/>
          <p:cNvSpPr>
            <a:spLocks noGrp="1"/>
          </p:cNvSpPr>
          <p:nvPr>
            <p:ph type="ftr" sz="quarter" idx="11"/>
          </p:nvPr>
        </p:nvSpPr>
        <p:spPr/>
        <p:txBody>
          <a:bodyPr/>
          <a:lstStyle/>
          <a:p>
            <a:r>
              <a:rPr lang="fi-FI"/>
              <a:t>Suomen Ekumeenisen Neuvoston Kasvatusasioiden jaosto</a:t>
            </a:r>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99799BAA-0F6F-4E64-9063-6949A35F2799}" type="datetime1">
              <a:rPr lang="fi-FI" smtClean="0"/>
              <a:t>25.3.2024</a:t>
            </a:fld>
            <a:endParaRPr lang="fi-FI"/>
          </a:p>
        </p:txBody>
      </p:sp>
      <p:sp>
        <p:nvSpPr>
          <p:cNvPr id="8" name="Alatunnisteen paikkamerkki 7"/>
          <p:cNvSpPr>
            <a:spLocks noGrp="1"/>
          </p:cNvSpPr>
          <p:nvPr>
            <p:ph type="ftr" sz="quarter" idx="11"/>
          </p:nvPr>
        </p:nvSpPr>
        <p:spPr/>
        <p:txBody>
          <a:bodyPr/>
          <a:lstStyle/>
          <a:p>
            <a:r>
              <a:rPr lang="fi-FI"/>
              <a:t>Suomen Ekumeenisen Neuvoston Kasvatusasioiden jaosto</a:t>
            </a:r>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CC7BEA8A-F785-41F4-A5E3-F914CE663358}" type="datetime1">
              <a:rPr lang="fi-FI" smtClean="0"/>
              <a:t>25.3.2024</a:t>
            </a:fld>
            <a:endParaRPr lang="fi-FI"/>
          </a:p>
        </p:txBody>
      </p:sp>
      <p:sp>
        <p:nvSpPr>
          <p:cNvPr id="4" name="Alatunnisteen paikkamerkki 3"/>
          <p:cNvSpPr>
            <a:spLocks noGrp="1"/>
          </p:cNvSpPr>
          <p:nvPr>
            <p:ph type="ftr" sz="quarter" idx="11"/>
          </p:nvPr>
        </p:nvSpPr>
        <p:spPr/>
        <p:txBody>
          <a:bodyPr/>
          <a:lstStyle/>
          <a:p>
            <a:r>
              <a:rPr lang="fi-FI"/>
              <a:t>Suomen Ekumeenisen Neuvoston Kasvatusasioiden jaosto</a:t>
            </a:r>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CFE23845-7F95-446F-981E-D9D08568BD11}" type="datetime1">
              <a:rPr lang="fi-FI" smtClean="0"/>
              <a:t>25.3.2024</a:t>
            </a:fld>
            <a:endParaRPr lang="fi-FI"/>
          </a:p>
        </p:txBody>
      </p:sp>
      <p:sp>
        <p:nvSpPr>
          <p:cNvPr id="3" name="Alatunnisteen paikkamerkki 2"/>
          <p:cNvSpPr>
            <a:spLocks noGrp="1"/>
          </p:cNvSpPr>
          <p:nvPr>
            <p:ph type="ftr" sz="quarter" idx="11"/>
          </p:nvPr>
        </p:nvSpPr>
        <p:spPr/>
        <p:txBody>
          <a:bodyPr/>
          <a:lstStyle/>
          <a:p>
            <a:r>
              <a:rPr lang="fi-FI"/>
              <a:t>Suomen Ekumeenisen Neuvoston Kasvatusasioiden jaosto</a:t>
            </a:r>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DF9222D0-FC51-426F-8CA1-BB5EB6D97A7B}" type="datetime1">
              <a:rPr lang="fi-FI" smtClean="0"/>
              <a:t>25.3.2024</a:t>
            </a:fld>
            <a:endParaRPr lang="fi-FI"/>
          </a:p>
        </p:txBody>
      </p:sp>
      <p:sp>
        <p:nvSpPr>
          <p:cNvPr id="6" name="Alatunnisteen paikkamerkki 5"/>
          <p:cNvSpPr>
            <a:spLocks noGrp="1"/>
          </p:cNvSpPr>
          <p:nvPr>
            <p:ph type="ftr" sz="quarter" idx="11"/>
          </p:nvPr>
        </p:nvSpPr>
        <p:spPr/>
        <p:txBody>
          <a:bodyPr/>
          <a:lstStyle/>
          <a:p>
            <a:r>
              <a:rPr lang="fi-FI"/>
              <a:t>Suomen Ekumeenisen Neuvoston Kasvatusasioiden jaosto</a:t>
            </a:r>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5A2FFAF-A283-4823-B8CF-848D2F1AC0B9}" type="datetime1">
              <a:rPr lang="fi-FI" smtClean="0"/>
              <a:t>25.3.2024</a:t>
            </a:fld>
            <a:endParaRPr lang="fi-FI"/>
          </a:p>
        </p:txBody>
      </p:sp>
      <p:sp>
        <p:nvSpPr>
          <p:cNvPr id="6" name="Alatunnisteen paikkamerkki 5"/>
          <p:cNvSpPr>
            <a:spLocks noGrp="1"/>
          </p:cNvSpPr>
          <p:nvPr>
            <p:ph type="ftr" sz="quarter" idx="11"/>
          </p:nvPr>
        </p:nvSpPr>
        <p:spPr/>
        <p:txBody>
          <a:bodyPr/>
          <a:lstStyle/>
          <a:p>
            <a:r>
              <a:rPr lang="fi-FI"/>
              <a:t>Suomen Ekumeenisen Neuvoston Kasvatusasioiden jaosto</a:t>
            </a:r>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B0B03-FCA1-4CCB-B20E-A5B53A34788E}" type="datetime1">
              <a:rPr lang="fi-FI" smtClean="0"/>
              <a:t>25.3.2024</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Suomen Ekumeenisen Neuvoston Kasvatusasioiden jaosto</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thinglink.com/scene/93876508283633664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bKXGn30Lz7E" TargetMode="External"/><Relationship Id="rId2" Type="http://schemas.openxmlformats.org/officeDocument/2006/relationships/hyperlink" Target="https://www.ort.fi/uutishuone/2011-06-10/paasiainen-tampereell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ortoboxi.fi/tehtavat/yhdista_paasiaistervehdy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hinglink.com/scene/1156213229555286019?fbclid=IwAR2OlGTdkdHxo8ZGpRBoh39BOdJ8gFCgjft_N8xqSUqjZOT5urDAuKQUZC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uPf-RI71e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uF3Dw9V4Mc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3" name="Rectangle 4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Suuri narsissi.">
            <a:extLst>
              <a:ext uri="{FF2B5EF4-FFF2-40B4-BE49-F238E27FC236}">
                <a16:creationId xmlns:a16="http://schemas.microsoft.com/office/drawing/2014/main" id="{F7F0DA02-1AFE-8258-471A-84509183E054}"/>
              </a:ext>
            </a:extLst>
          </p:cNvPr>
          <p:cNvPicPr>
            <a:picLocks noChangeAspect="1"/>
          </p:cNvPicPr>
          <p:nvPr/>
        </p:nvPicPr>
        <p:blipFill rotWithShape="1">
          <a:blip r:embed="rId3"/>
          <a:srcRect l="1804" r="4079" b="-1"/>
          <a:stretch/>
        </p:blipFill>
        <p:spPr>
          <a:xfrm>
            <a:off x="-760020" y="4979"/>
            <a:ext cx="9669642" cy="6857990"/>
          </a:xfrm>
          <a:prstGeom prst="rect">
            <a:avLst/>
          </a:prstGeom>
        </p:spPr>
      </p:pic>
      <p:sp>
        <p:nvSpPr>
          <p:cNvPr id="54" name="Rectangle 4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p:cNvSpPr>
            <a:spLocks noGrp="1"/>
          </p:cNvSpPr>
          <p:nvPr>
            <p:ph type="ctrTitle"/>
          </p:nvPr>
        </p:nvSpPr>
        <p:spPr>
          <a:xfrm>
            <a:off x="7935402" y="3047999"/>
            <a:ext cx="3445765" cy="1387475"/>
          </a:xfrm>
          <a:noFill/>
        </p:spPr>
        <p:txBody>
          <a:bodyPr>
            <a:normAutofit/>
          </a:bodyPr>
          <a:lstStyle/>
          <a:p>
            <a:pPr algn="l"/>
            <a:r>
              <a:rPr lang="fi-FI" sz="3600" dirty="0" err="1">
                <a:latin typeface="Algerian" panose="04020705040A02060702" pitchFamily="82" charset="0"/>
                <a:cs typeface="Calibri Light"/>
              </a:rPr>
              <a:t>Ekumenisk</a:t>
            </a:r>
            <a:r>
              <a:rPr lang="fi-FI" sz="3600" dirty="0">
                <a:latin typeface="Algerian" panose="04020705040A02060702" pitchFamily="82" charset="0"/>
                <a:cs typeface="Calibri Light"/>
              </a:rPr>
              <a:t> </a:t>
            </a:r>
            <a:r>
              <a:rPr lang="fi-FI" sz="3600" dirty="0" err="1">
                <a:latin typeface="Algerian" panose="04020705040A02060702" pitchFamily="82" charset="0"/>
                <a:cs typeface="Calibri Light"/>
              </a:rPr>
              <a:t>påsk</a:t>
            </a:r>
            <a:endParaRPr lang="fi-FI" sz="3600" dirty="0">
              <a:latin typeface="Algerian" panose="04020705040A02060702" pitchFamily="82" charset="0"/>
            </a:endParaRPr>
          </a:p>
        </p:txBody>
      </p:sp>
      <p:pic>
        <p:nvPicPr>
          <p:cNvPr id="4" name="Kuva 3" descr="Ekumenia-logo, ristomastoinen laiva aalloilla.">
            <a:extLst>
              <a:ext uri="{FF2B5EF4-FFF2-40B4-BE49-F238E27FC236}">
                <a16:creationId xmlns:a16="http://schemas.microsoft.com/office/drawing/2014/main" id="{90DA1EF5-7C4F-242D-4FA0-1E1BB2390891}"/>
              </a:ext>
            </a:extLst>
          </p:cNvPr>
          <p:cNvPicPr>
            <a:picLocks noChangeAspect="1"/>
          </p:cNvPicPr>
          <p:nvPr/>
        </p:nvPicPr>
        <p:blipFill>
          <a:blip r:embed="rId4"/>
          <a:stretch>
            <a:fillRect/>
          </a:stretch>
        </p:blipFill>
        <p:spPr>
          <a:xfrm>
            <a:off x="9056851" y="4542350"/>
            <a:ext cx="752167" cy="861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Alaotsikko 2"/>
          <p:cNvSpPr>
            <a:spLocks noGrp="1"/>
          </p:cNvSpPr>
          <p:nvPr>
            <p:ph type="subTitle" idx="1"/>
          </p:nvPr>
        </p:nvSpPr>
        <p:spPr>
          <a:xfrm>
            <a:off x="7935402" y="5617029"/>
            <a:ext cx="3445766" cy="497524"/>
          </a:xfrm>
          <a:noFill/>
        </p:spPr>
        <p:txBody>
          <a:bodyPr vert="horz" lIns="91440" tIns="45720" rIns="91440" bIns="45720" rtlCol="0">
            <a:normAutofit fontScale="92500"/>
          </a:bodyPr>
          <a:lstStyle/>
          <a:p>
            <a:pPr algn="l"/>
            <a:r>
              <a:rPr lang="fi-FI" dirty="0" err="1">
                <a:cs typeface="Calibri"/>
              </a:rPr>
              <a:t>Kristendomens</a:t>
            </a:r>
            <a:r>
              <a:rPr lang="fi-FI" dirty="0">
                <a:cs typeface="Calibri"/>
              </a:rPr>
              <a:t> </a:t>
            </a:r>
            <a:r>
              <a:rPr lang="fi-FI" dirty="0" err="1">
                <a:cs typeface="Calibri"/>
              </a:rPr>
              <a:t>största</a:t>
            </a:r>
            <a:r>
              <a:rPr lang="fi-FI" dirty="0">
                <a:cs typeface="Calibri"/>
              </a:rPr>
              <a:t> </a:t>
            </a:r>
            <a:r>
              <a:rPr lang="fi-FI" dirty="0" err="1">
                <a:cs typeface="Calibri"/>
              </a:rPr>
              <a:t>fest</a:t>
            </a:r>
            <a:endParaRPr lang="fi-FI" dirty="0"/>
          </a:p>
        </p:txBody>
      </p:sp>
    </p:spTree>
    <p:extLst>
      <p:ext uri="{BB962C8B-B14F-4D97-AF65-F5344CB8AC3E}">
        <p14:creationId xmlns:p14="http://schemas.microsoft.com/office/powerpoint/2010/main" val="782385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ikoni, jossa Jeesus ratsastaa Jerusalemiin.">
            <a:extLst>
              <a:ext uri="{FF2B5EF4-FFF2-40B4-BE49-F238E27FC236}">
                <a16:creationId xmlns:a16="http://schemas.microsoft.com/office/drawing/2014/main" id="{2F7EA503-2D93-46AA-90A6-DC1C5463520B}"/>
              </a:ext>
            </a:extLst>
          </p:cNvPr>
          <p:cNvPicPr>
            <a:picLocks noChangeAspect="1"/>
          </p:cNvPicPr>
          <p:nvPr/>
        </p:nvPicPr>
        <p:blipFill rotWithShape="1">
          <a:blip r:embed="rId3"/>
          <a:srcRect t="30234" r="-1" b="13204"/>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7E07E003-0142-26E2-201B-AB31473D53B2}"/>
              </a:ext>
            </a:extLst>
          </p:cNvPr>
          <p:cNvSpPr>
            <a:spLocks noGrp="1"/>
          </p:cNvSpPr>
          <p:nvPr>
            <p:ph type="title"/>
          </p:nvPr>
        </p:nvSpPr>
        <p:spPr>
          <a:xfrm>
            <a:off x="235971" y="365125"/>
            <a:ext cx="5629569" cy="1899912"/>
          </a:xfrm>
        </p:spPr>
        <p:txBody>
          <a:bodyPr>
            <a:normAutofit/>
          </a:bodyPr>
          <a:lstStyle/>
          <a:p>
            <a:r>
              <a:rPr lang="fi-FI" sz="3200" b="1" dirty="0" err="1">
                <a:latin typeface="Algerian" panose="04020705040A02060702" pitchFamily="82" charset="0"/>
                <a:cs typeface="Calibri Light"/>
              </a:rPr>
              <a:t>palmsöndag</a:t>
            </a:r>
            <a:r>
              <a:rPr lang="fi-FI" sz="3200" b="1" dirty="0">
                <a:latin typeface="Algerian" panose="04020705040A02060702" pitchFamily="82" charset="0"/>
                <a:cs typeface="Calibri Light"/>
              </a:rPr>
              <a:t> 5/5</a:t>
            </a:r>
            <a:br>
              <a:rPr lang="fi-FI" sz="3200" dirty="0">
                <a:cs typeface="Calibri Light"/>
              </a:rPr>
            </a:br>
            <a:r>
              <a:rPr lang="fi-FI" sz="3200" dirty="0">
                <a:cs typeface="Calibri Light"/>
              </a:rPr>
              <a:t>Jesus </a:t>
            </a:r>
            <a:r>
              <a:rPr lang="fi-FI" sz="3200" dirty="0" err="1">
                <a:cs typeface="Calibri Light"/>
              </a:rPr>
              <a:t>red</a:t>
            </a:r>
            <a:r>
              <a:rPr lang="fi-FI" sz="3200" dirty="0">
                <a:cs typeface="Calibri Light"/>
              </a:rPr>
              <a:t> </a:t>
            </a:r>
            <a:r>
              <a:rPr lang="fi-FI" sz="3200" dirty="0" err="1">
                <a:cs typeface="Calibri Light"/>
              </a:rPr>
              <a:t>på</a:t>
            </a:r>
            <a:r>
              <a:rPr lang="fi-FI" sz="3200" dirty="0">
                <a:cs typeface="Calibri Light"/>
              </a:rPr>
              <a:t> en </a:t>
            </a:r>
            <a:r>
              <a:rPr lang="fi-FI" sz="3200" dirty="0" err="1">
                <a:cs typeface="Calibri Light"/>
              </a:rPr>
              <a:t>åsna</a:t>
            </a:r>
            <a:r>
              <a:rPr lang="fi-FI" sz="3200" dirty="0">
                <a:cs typeface="Calibri Light"/>
              </a:rPr>
              <a:t> in i Jerusalem</a:t>
            </a:r>
            <a:endParaRPr lang="fi-FI" sz="3100" dirty="0"/>
          </a:p>
        </p:txBody>
      </p:sp>
      <p:sp>
        <p:nvSpPr>
          <p:cNvPr id="3" name="Sisällön paikkamerkki 2">
            <a:extLst>
              <a:ext uri="{FF2B5EF4-FFF2-40B4-BE49-F238E27FC236}">
                <a16:creationId xmlns:a16="http://schemas.microsoft.com/office/drawing/2014/main" id="{9A661F12-12F5-53E1-9CB1-F47B9D5AEC51}"/>
              </a:ext>
            </a:extLst>
          </p:cNvPr>
          <p:cNvSpPr>
            <a:spLocks noGrp="1"/>
          </p:cNvSpPr>
          <p:nvPr>
            <p:ph idx="1"/>
          </p:nvPr>
        </p:nvSpPr>
        <p:spPr>
          <a:xfrm>
            <a:off x="235974" y="2143432"/>
            <a:ext cx="5270304" cy="4268900"/>
          </a:xfrm>
        </p:spPr>
        <p:txBody>
          <a:bodyPr vert="horz" lIns="91440" tIns="45720" rIns="91440" bIns="45720" rtlCol="0">
            <a:normAutofit/>
          </a:bodyPr>
          <a:lstStyle/>
          <a:p>
            <a:pPr marL="0" indent="0">
              <a:spcBef>
                <a:spcPts val="0"/>
              </a:spcBef>
              <a:buNone/>
            </a:pPr>
            <a:r>
              <a:rPr lang="en-US" sz="2000" b="1" dirty="0" err="1">
                <a:ea typeface="+mn-lt"/>
                <a:cs typeface="+mn-lt"/>
              </a:rPr>
              <a:t>Diskussion</a:t>
            </a:r>
            <a:endParaRPr lang="en-US" sz="2000" b="1" dirty="0">
              <a:ea typeface="+mn-lt"/>
              <a:cs typeface="+mn-lt"/>
            </a:endParaRPr>
          </a:p>
          <a:p>
            <a:pPr>
              <a:spcBef>
                <a:spcPts val="0"/>
              </a:spcBef>
            </a:pPr>
            <a:endParaRPr lang="en-US" sz="2000" dirty="0">
              <a:ea typeface="+mn-lt"/>
              <a:cs typeface="+mn-lt"/>
            </a:endParaRPr>
          </a:p>
          <a:p>
            <a:pPr marL="0" indent="0">
              <a:spcBef>
                <a:spcPts val="0"/>
              </a:spcBef>
              <a:buNone/>
            </a:pPr>
            <a:r>
              <a:rPr lang="en-US" sz="2000" dirty="0">
                <a:ea typeface="+mn-lt"/>
                <a:cs typeface="+mn-lt"/>
              </a:rPr>
              <a:t>1. </a:t>
            </a:r>
            <a:r>
              <a:rPr lang="en-US" sz="2000" dirty="0" err="1">
                <a:ea typeface="+mn-lt"/>
                <a:cs typeface="+mn-lt"/>
              </a:rPr>
              <a:t>Är</a:t>
            </a:r>
            <a:r>
              <a:rPr lang="en-US" sz="2000" dirty="0">
                <a:ea typeface="+mn-lt"/>
                <a:cs typeface="+mn-lt"/>
              </a:rPr>
              <a:t> du </a:t>
            </a:r>
            <a:r>
              <a:rPr lang="en-US" sz="2000" dirty="0" err="1">
                <a:ea typeface="+mn-lt"/>
                <a:cs typeface="+mn-lt"/>
              </a:rPr>
              <a:t>bekant</a:t>
            </a:r>
            <a:r>
              <a:rPr lang="en-US" sz="2000" dirty="0">
                <a:ea typeface="+mn-lt"/>
                <a:cs typeface="+mn-lt"/>
              </a:rPr>
              <a:t> med </a:t>
            </a:r>
            <a:r>
              <a:rPr lang="en-US" sz="2000" dirty="0" err="1">
                <a:ea typeface="+mn-lt"/>
                <a:cs typeface="+mn-lt"/>
              </a:rPr>
              <a:t>virpominen</a:t>
            </a:r>
            <a:r>
              <a:rPr lang="en-US" sz="2000" dirty="0">
                <a:ea typeface="+mn-lt"/>
                <a:cs typeface="+mn-lt"/>
              </a:rPr>
              <a:t>? Har du </a:t>
            </a:r>
            <a:r>
              <a:rPr lang="en-US" sz="2000" dirty="0" err="1">
                <a:ea typeface="+mn-lt"/>
                <a:cs typeface="+mn-lt"/>
              </a:rPr>
              <a:t>själv</a:t>
            </a:r>
            <a:r>
              <a:rPr lang="en-US" sz="2000" dirty="0">
                <a:ea typeface="+mn-lt"/>
                <a:cs typeface="+mn-lt"/>
              </a:rPr>
              <a:t> </a:t>
            </a:r>
            <a:r>
              <a:rPr lang="en-US" sz="2000" dirty="0" err="1">
                <a:ea typeface="+mn-lt"/>
                <a:cs typeface="+mn-lt"/>
              </a:rPr>
              <a:t>gjort</a:t>
            </a:r>
            <a:r>
              <a:rPr lang="en-US" sz="2000" dirty="0">
                <a:ea typeface="+mn-lt"/>
                <a:cs typeface="+mn-lt"/>
              </a:rPr>
              <a:t> det? </a:t>
            </a:r>
            <a:r>
              <a:rPr lang="en-US" sz="2000" dirty="0" err="1">
                <a:ea typeface="+mn-lt"/>
                <a:cs typeface="+mn-lt"/>
              </a:rPr>
              <a:t>Vad</a:t>
            </a:r>
            <a:r>
              <a:rPr lang="en-US" sz="2000" dirty="0">
                <a:ea typeface="+mn-lt"/>
                <a:cs typeface="+mn-lt"/>
              </a:rPr>
              <a:t> </a:t>
            </a:r>
            <a:r>
              <a:rPr lang="en-US" sz="2000" dirty="0" err="1">
                <a:ea typeface="+mn-lt"/>
                <a:cs typeface="+mn-lt"/>
              </a:rPr>
              <a:t>är</a:t>
            </a:r>
            <a:r>
              <a:rPr lang="en-US" sz="2000" dirty="0">
                <a:ea typeface="+mn-lt"/>
                <a:cs typeface="+mn-lt"/>
              </a:rPr>
              <a:t> </a:t>
            </a:r>
            <a:r>
              <a:rPr lang="en-US" sz="2000" dirty="0" err="1">
                <a:ea typeface="+mn-lt"/>
                <a:cs typeface="+mn-lt"/>
              </a:rPr>
              <a:t>enligt</a:t>
            </a:r>
            <a:r>
              <a:rPr lang="en-US" sz="2000" dirty="0">
                <a:ea typeface="+mn-lt"/>
                <a:cs typeface="+mn-lt"/>
              </a:rPr>
              <a:t> dig det </a:t>
            </a:r>
            <a:r>
              <a:rPr lang="en-US" sz="2000" dirty="0" err="1">
                <a:ea typeface="+mn-lt"/>
                <a:cs typeface="+mn-lt"/>
              </a:rPr>
              <a:t>viktigaste</a:t>
            </a:r>
            <a:r>
              <a:rPr lang="en-US" sz="2000" dirty="0">
                <a:ea typeface="+mn-lt"/>
                <a:cs typeface="+mn-lt"/>
              </a:rPr>
              <a:t>/</a:t>
            </a:r>
            <a:r>
              <a:rPr lang="en-US" sz="2000" dirty="0" err="1">
                <a:ea typeface="+mn-lt"/>
                <a:cs typeface="+mn-lt"/>
              </a:rPr>
              <a:t>roligaste</a:t>
            </a:r>
            <a:r>
              <a:rPr lang="en-US" sz="2000" dirty="0">
                <a:ea typeface="+mn-lt"/>
                <a:cs typeface="+mn-lt"/>
              </a:rPr>
              <a:t>?</a:t>
            </a:r>
          </a:p>
          <a:p>
            <a:pPr marL="0" indent="0">
              <a:spcBef>
                <a:spcPts val="0"/>
              </a:spcBef>
              <a:buNone/>
            </a:pPr>
            <a:endParaRPr lang="en-US" sz="2000" dirty="0">
              <a:ea typeface="+mn-lt"/>
              <a:cs typeface="+mn-lt"/>
            </a:endParaRPr>
          </a:p>
          <a:p>
            <a:pPr marL="0" indent="0">
              <a:spcBef>
                <a:spcPts val="0"/>
              </a:spcBef>
              <a:buNone/>
            </a:pPr>
            <a:r>
              <a:rPr lang="en-US" sz="2000" dirty="0">
                <a:ea typeface="+mn-lt"/>
                <a:cs typeface="+mn-lt"/>
              </a:rPr>
              <a:t>2. </a:t>
            </a:r>
            <a:r>
              <a:rPr lang="en-US" sz="2000" dirty="0" err="1">
                <a:ea typeface="+mn-lt"/>
                <a:cs typeface="+mn-lt"/>
              </a:rPr>
              <a:t>Virpominen</a:t>
            </a:r>
            <a:r>
              <a:rPr lang="en-US" sz="2000" dirty="0">
                <a:ea typeface="+mn-lt"/>
                <a:cs typeface="+mn-lt"/>
              </a:rPr>
              <a:t> </a:t>
            </a:r>
            <a:r>
              <a:rPr lang="en-US" sz="2000" dirty="0" err="1">
                <a:ea typeface="+mn-lt"/>
                <a:cs typeface="+mn-lt"/>
              </a:rPr>
              <a:t>betyder</a:t>
            </a:r>
            <a:r>
              <a:rPr lang="en-US" sz="2000" dirty="0">
                <a:ea typeface="+mn-lt"/>
                <a:cs typeface="+mn-lt"/>
              </a:rPr>
              <a:t> </a:t>
            </a:r>
            <a:r>
              <a:rPr lang="en-US" sz="2000" dirty="0" err="1">
                <a:ea typeface="+mn-lt"/>
                <a:cs typeface="+mn-lt"/>
              </a:rPr>
              <a:t>att</a:t>
            </a:r>
            <a:r>
              <a:rPr lang="en-US" sz="2000" dirty="0">
                <a:ea typeface="+mn-lt"/>
                <a:cs typeface="+mn-lt"/>
              </a:rPr>
              <a:t> man </a:t>
            </a:r>
            <a:r>
              <a:rPr lang="en-US" sz="2000" dirty="0" err="1">
                <a:ea typeface="+mn-lt"/>
                <a:cs typeface="+mn-lt"/>
              </a:rPr>
              <a:t>önskar</a:t>
            </a:r>
            <a:r>
              <a:rPr lang="en-US" sz="2000" dirty="0">
                <a:ea typeface="+mn-lt"/>
                <a:cs typeface="+mn-lt"/>
              </a:rPr>
              <a:t> </a:t>
            </a:r>
            <a:r>
              <a:rPr lang="en-US" sz="2000" dirty="0" err="1">
                <a:ea typeface="+mn-lt"/>
                <a:cs typeface="+mn-lt"/>
              </a:rPr>
              <a:t>välsignelse</a:t>
            </a:r>
            <a:r>
              <a:rPr lang="en-US" sz="2000" dirty="0">
                <a:ea typeface="+mn-lt"/>
                <a:cs typeface="+mn-lt"/>
              </a:rPr>
              <a:t> </a:t>
            </a:r>
            <a:r>
              <a:rPr lang="en-US" sz="2000" dirty="0" err="1">
                <a:ea typeface="+mn-lt"/>
                <a:cs typeface="+mn-lt"/>
              </a:rPr>
              <a:t>åt</a:t>
            </a:r>
            <a:r>
              <a:rPr lang="en-US" sz="2000" dirty="0">
                <a:ea typeface="+mn-lt"/>
                <a:cs typeface="+mn-lt"/>
              </a:rPr>
              <a:t> </a:t>
            </a:r>
            <a:r>
              <a:rPr lang="en-US" sz="2000" dirty="0" err="1">
                <a:ea typeface="+mn-lt"/>
                <a:cs typeface="+mn-lt"/>
              </a:rPr>
              <a:t>någon</a:t>
            </a:r>
            <a:r>
              <a:rPr lang="en-US" sz="2000" dirty="0">
                <a:ea typeface="+mn-lt"/>
                <a:cs typeface="+mn-lt"/>
              </a:rPr>
              <a:t>. </a:t>
            </a:r>
            <a:r>
              <a:rPr lang="en-US" sz="2000" dirty="0" err="1">
                <a:ea typeface="+mn-lt"/>
                <a:cs typeface="+mn-lt"/>
              </a:rPr>
              <a:t>Vad</a:t>
            </a:r>
            <a:r>
              <a:rPr lang="en-US" sz="2000" dirty="0">
                <a:ea typeface="+mn-lt"/>
                <a:cs typeface="+mn-lt"/>
              </a:rPr>
              <a:t> </a:t>
            </a:r>
            <a:r>
              <a:rPr lang="en-US" sz="2000" dirty="0" err="1">
                <a:ea typeface="+mn-lt"/>
                <a:cs typeface="+mn-lt"/>
              </a:rPr>
              <a:t>betyder</a:t>
            </a:r>
            <a:r>
              <a:rPr lang="en-US" sz="2000" dirty="0">
                <a:ea typeface="+mn-lt"/>
                <a:cs typeface="+mn-lt"/>
              </a:rPr>
              <a:t> det?</a:t>
            </a:r>
          </a:p>
          <a:p>
            <a:pPr marL="0" indent="0">
              <a:spcBef>
                <a:spcPts val="0"/>
              </a:spcBef>
              <a:buNone/>
            </a:pPr>
            <a:endParaRPr lang="en-US" sz="2000" dirty="0">
              <a:ea typeface="+mn-lt"/>
              <a:cs typeface="+mn-lt"/>
            </a:endParaRPr>
          </a:p>
          <a:p>
            <a:pPr marL="0" indent="0">
              <a:spcBef>
                <a:spcPts val="0"/>
              </a:spcBef>
              <a:buNone/>
            </a:pPr>
            <a:r>
              <a:rPr lang="en-US" sz="2000" dirty="0">
                <a:ea typeface="+mn-lt"/>
                <a:cs typeface="+mn-lt"/>
              </a:rPr>
              <a:t>3. Ta </a:t>
            </a:r>
            <a:r>
              <a:rPr lang="en-US" sz="2000" dirty="0" err="1">
                <a:ea typeface="+mn-lt"/>
                <a:cs typeface="+mn-lt"/>
              </a:rPr>
              <a:t>reda</a:t>
            </a:r>
            <a:r>
              <a:rPr lang="en-US" sz="2000" dirty="0">
                <a:ea typeface="+mn-lt"/>
                <a:cs typeface="+mn-lt"/>
              </a:rPr>
              <a:t> </a:t>
            </a:r>
            <a:r>
              <a:rPr lang="en-US" sz="2000" dirty="0" err="1">
                <a:ea typeface="+mn-lt"/>
                <a:cs typeface="+mn-lt"/>
              </a:rPr>
              <a:t>på</a:t>
            </a:r>
            <a:r>
              <a:rPr lang="en-US" sz="2000" dirty="0">
                <a:ea typeface="+mn-lt"/>
                <a:cs typeface="+mn-lt"/>
              </a:rPr>
              <a:t> </a:t>
            </a:r>
            <a:r>
              <a:rPr lang="en-US" sz="2000" dirty="0" err="1">
                <a:ea typeface="+mn-lt"/>
                <a:cs typeface="+mn-lt"/>
              </a:rPr>
              <a:t>vad</a:t>
            </a:r>
            <a:r>
              <a:rPr lang="en-US" sz="2000" dirty="0">
                <a:ea typeface="+mn-lt"/>
                <a:cs typeface="+mn-lt"/>
              </a:rPr>
              <a:t> </a:t>
            </a:r>
            <a:r>
              <a:rPr lang="en-US" sz="2000" dirty="0" err="1">
                <a:ea typeface="+mn-lt"/>
                <a:cs typeface="+mn-lt"/>
              </a:rPr>
              <a:t>ordet</a:t>
            </a:r>
            <a:r>
              <a:rPr lang="en-US" sz="2000" dirty="0">
                <a:ea typeface="+mn-lt"/>
                <a:cs typeface="+mn-lt"/>
              </a:rPr>
              <a:t> </a:t>
            </a:r>
            <a:r>
              <a:rPr lang="en-US" sz="2000" dirty="0" err="1">
                <a:ea typeface="+mn-lt"/>
                <a:cs typeface="+mn-lt"/>
              </a:rPr>
              <a:t>hosianna</a:t>
            </a:r>
            <a:r>
              <a:rPr lang="en-US" sz="2000" dirty="0">
                <a:ea typeface="+mn-lt"/>
                <a:cs typeface="+mn-lt"/>
              </a:rPr>
              <a:t> </a:t>
            </a:r>
            <a:r>
              <a:rPr lang="en-US" sz="2000" dirty="0" err="1">
                <a:ea typeface="+mn-lt"/>
                <a:cs typeface="+mn-lt"/>
              </a:rPr>
              <a:t>betyder</a:t>
            </a:r>
            <a:r>
              <a:rPr lang="en-US" sz="2000" dirty="0">
                <a:ea typeface="+mn-lt"/>
                <a:cs typeface="+mn-lt"/>
              </a:rPr>
              <a:t>, </a:t>
            </a:r>
            <a:r>
              <a:rPr lang="en-US" sz="2000" dirty="0" err="1">
                <a:ea typeface="+mn-lt"/>
                <a:cs typeface="+mn-lt"/>
              </a:rPr>
              <a:t>ordet</a:t>
            </a:r>
            <a:r>
              <a:rPr lang="en-US" sz="2000" dirty="0">
                <a:ea typeface="+mn-lt"/>
                <a:cs typeface="+mn-lt"/>
              </a:rPr>
              <a:t> </a:t>
            </a:r>
            <a:r>
              <a:rPr lang="en-US" sz="2000" dirty="0" err="1">
                <a:ea typeface="+mn-lt"/>
                <a:cs typeface="+mn-lt"/>
              </a:rPr>
              <a:t>som</a:t>
            </a:r>
            <a:r>
              <a:rPr lang="en-US" sz="2000" dirty="0">
                <a:ea typeface="+mn-lt"/>
                <a:cs typeface="+mn-lt"/>
              </a:rPr>
              <a:t> man </a:t>
            </a:r>
            <a:r>
              <a:rPr lang="en-US" sz="2000" dirty="0" err="1">
                <a:ea typeface="+mn-lt"/>
                <a:cs typeface="+mn-lt"/>
              </a:rPr>
              <a:t>ropade</a:t>
            </a:r>
            <a:r>
              <a:rPr lang="en-US" sz="2000" dirty="0">
                <a:ea typeface="+mn-lt"/>
                <a:cs typeface="+mn-lt"/>
              </a:rPr>
              <a:t> till Jesus.</a:t>
            </a:r>
          </a:p>
          <a:p>
            <a:pPr marL="0" indent="0">
              <a:spcBef>
                <a:spcPts val="0"/>
              </a:spcBef>
              <a:buNone/>
            </a:pPr>
            <a:endParaRPr lang="en-US" sz="2000" dirty="0">
              <a:ea typeface="+mn-lt"/>
              <a:cs typeface="+mn-lt"/>
            </a:endParaRPr>
          </a:p>
          <a:p>
            <a:pPr marL="0" indent="0">
              <a:spcBef>
                <a:spcPts val="0"/>
              </a:spcBef>
              <a:buNone/>
            </a:pPr>
            <a:r>
              <a:rPr lang="en-US" sz="2000" dirty="0">
                <a:ea typeface="+mn-lt"/>
                <a:cs typeface="+mn-lt"/>
              </a:rPr>
              <a:t>4. </a:t>
            </a:r>
            <a:r>
              <a:rPr lang="en-US" sz="2000" dirty="0" err="1">
                <a:ea typeface="+mn-lt"/>
                <a:cs typeface="+mn-lt"/>
              </a:rPr>
              <a:t>Vad</a:t>
            </a:r>
            <a:r>
              <a:rPr lang="en-US" sz="2000" dirty="0">
                <a:ea typeface="+mn-lt"/>
                <a:cs typeface="+mn-lt"/>
              </a:rPr>
              <a:t> </a:t>
            </a:r>
            <a:r>
              <a:rPr lang="en-US" sz="2000" dirty="0" err="1">
                <a:ea typeface="+mn-lt"/>
                <a:cs typeface="+mn-lt"/>
              </a:rPr>
              <a:t>är</a:t>
            </a:r>
            <a:r>
              <a:rPr lang="en-US" sz="2000" dirty="0">
                <a:ea typeface="+mn-lt"/>
                <a:cs typeface="+mn-lt"/>
              </a:rPr>
              <a:t> </a:t>
            </a:r>
            <a:r>
              <a:rPr lang="en-US" sz="2000" dirty="0" err="1">
                <a:ea typeface="+mn-lt"/>
                <a:cs typeface="+mn-lt"/>
              </a:rPr>
              <a:t>en</a:t>
            </a:r>
            <a:r>
              <a:rPr lang="en-US" sz="2000" dirty="0">
                <a:ea typeface="+mn-lt"/>
                <a:cs typeface="+mn-lt"/>
              </a:rPr>
              <a:t> </a:t>
            </a:r>
            <a:r>
              <a:rPr lang="en-US" sz="2000" dirty="0" err="1">
                <a:ea typeface="+mn-lt"/>
                <a:cs typeface="+mn-lt"/>
              </a:rPr>
              <a:t>passionsberättelse</a:t>
            </a:r>
            <a:r>
              <a:rPr lang="en-US" sz="2000" dirty="0">
                <a:ea typeface="+mn-lt"/>
                <a:cs typeface="+mn-lt"/>
              </a:rPr>
              <a:t>?</a:t>
            </a:r>
          </a:p>
          <a:p>
            <a:pPr marL="0" indent="0">
              <a:spcBef>
                <a:spcPts val="0"/>
              </a:spcBef>
              <a:buNone/>
            </a:pPr>
            <a:endParaRPr lang="en-US" sz="2000" dirty="0">
              <a:ea typeface="+mn-lt"/>
              <a:cs typeface="+mn-lt"/>
            </a:endParaRPr>
          </a:p>
          <a:p>
            <a:pPr marL="0" indent="0">
              <a:spcBef>
                <a:spcPts val="0"/>
              </a:spcBef>
              <a:buNone/>
            </a:pPr>
            <a:r>
              <a:rPr lang="en-US" sz="2000" dirty="0">
                <a:ea typeface="+mn-lt"/>
                <a:cs typeface="+mn-lt"/>
              </a:rPr>
              <a:t>5. Har du </a:t>
            </a:r>
            <a:r>
              <a:rPr lang="en-US" sz="2000" dirty="0" err="1">
                <a:ea typeface="+mn-lt"/>
                <a:cs typeface="+mn-lt"/>
              </a:rPr>
              <a:t>nångång</a:t>
            </a:r>
            <a:r>
              <a:rPr lang="en-US" sz="2000" dirty="0">
                <a:ea typeface="+mn-lt"/>
                <a:cs typeface="+mn-lt"/>
              </a:rPr>
              <a:t> </a:t>
            </a:r>
            <a:r>
              <a:rPr lang="en-US" sz="2000" dirty="0" err="1">
                <a:ea typeface="+mn-lt"/>
                <a:cs typeface="+mn-lt"/>
              </a:rPr>
              <a:t>hört</a:t>
            </a:r>
            <a:r>
              <a:rPr lang="en-US" sz="2000" dirty="0">
                <a:ea typeface="+mn-lt"/>
                <a:cs typeface="+mn-lt"/>
              </a:rPr>
              <a:t> </a:t>
            </a:r>
            <a:r>
              <a:rPr lang="en-US" sz="2000" dirty="0" err="1">
                <a:ea typeface="+mn-lt"/>
                <a:cs typeface="+mn-lt"/>
              </a:rPr>
              <a:t>en</a:t>
            </a:r>
            <a:r>
              <a:rPr lang="en-US" sz="2000" dirty="0">
                <a:ea typeface="+mn-lt"/>
                <a:cs typeface="+mn-lt"/>
              </a:rPr>
              <a:t> passion?</a:t>
            </a:r>
          </a:p>
          <a:p>
            <a:pPr>
              <a:spcBef>
                <a:spcPts val="0"/>
              </a:spcBef>
            </a:pPr>
            <a:endParaRPr lang="en-US" sz="2000" dirty="0">
              <a:ea typeface="+mn-lt"/>
              <a:cs typeface="+mn-lt"/>
            </a:endParaRPr>
          </a:p>
          <a:p>
            <a:endParaRPr lang="fi-FI" sz="2000" dirty="0">
              <a:cs typeface="Calibri"/>
            </a:endParaRPr>
          </a:p>
        </p:txBody>
      </p:sp>
      <p:sp>
        <p:nvSpPr>
          <p:cNvPr id="4" name="Alatunnisteen paikkamerkki 3">
            <a:extLst>
              <a:ext uri="{FF2B5EF4-FFF2-40B4-BE49-F238E27FC236}">
                <a16:creationId xmlns:a16="http://schemas.microsoft.com/office/drawing/2014/main" id="{B39B4BCE-50A6-6E0C-ADD2-D8F6DE6B0807}"/>
              </a:ext>
            </a:extLst>
          </p:cNvPr>
          <p:cNvSpPr>
            <a:spLocks noGrp="1"/>
          </p:cNvSpPr>
          <p:nvPr>
            <p:ph type="ftr" sz="quarter" idx="11"/>
          </p:nvPr>
        </p:nvSpPr>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3913625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äkymä alttarille, jossa pyhien kuvat on peitetty tummalla liinalla.">
            <a:extLst>
              <a:ext uri="{FF2B5EF4-FFF2-40B4-BE49-F238E27FC236}">
                <a16:creationId xmlns:a16="http://schemas.microsoft.com/office/drawing/2014/main" id="{EA98CBAB-A7FA-0B25-CA3C-6042BD664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380" b="18427"/>
          <a:stretch/>
        </p:blipFill>
        <p:spPr bwMode="auto">
          <a:xfrm>
            <a:off x="2473290" y="-171315"/>
            <a:ext cx="9718710" cy="68927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793D45FB-275F-4941-9F21-8E095637B096}"/>
              </a:ext>
            </a:extLst>
          </p:cNvPr>
          <p:cNvSpPr>
            <a:spLocks noGrp="1"/>
          </p:cNvSpPr>
          <p:nvPr>
            <p:ph type="title"/>
          </p:nvPr>
        </p:nvSpPr>
        <p:spPr>
          <a:xfrm>
            <a:off x="228600" y="365125"/>
            <a:ext cx="5347252" cy="1899912"/>
          </a:xfrm>
        </p:spPr>
        <p:txBody>
          <a:bodyPr>
            <a:normAutofit/>
          </a:bodyPr>
          <a:lstStyle/>
          <a:p>
            <a:r>
              <a:rPr lang="fi-FI" sz="4000" b="1" dirty="0" err="1">
                <a:latin typeface="Algerian" panose="04020705040A02060702" pitchFamily="82" charset="0"/>
                <a:cs typeface="Calibri Light"/>
              </a:rPr>
              <a:t>måndag</a:t>
            </a:r>
            <a:r>
              <a:rPr lang="fi-FI" sz="4000" b="1" dirty="0">
                <a:latin typeface="Algerian" panose="04020705040A02060702" pitchFamily="82" charset="0"/>
                <a:cs typeface="Calibri Light"/>
              </a:rPr>
              <a:t>, </a:t>
            </a:r>
            <a:r>
              <a:rPr lang="fi-FI" sz="4000" b="1" dirty="0" err="1">
                <a:latin typeface="Algerian" panose="04020705040A02060702" pitchFamily="82" charset="0"/>
                <a:cs typeface="Calibri Light"/>
              </a:rPr>
              <a:t>tisdag</a:t>
            </a:r>
            <a:r>
              <a:rPr lang="fi-FI" sz="4000" b="1" dirty="0">
                <a:latin typeface="Algerian" panose="04020705040A02060702" pitchFamily="82" charset="0"/>
                <a:cs typeface="Calibri Light"/>
              </a:rPr>
              <a:t> </a:t>
            </a:r>
            <a:r>
              <a:rPr lang="fi-FI" sz="4000" b="1" dirty="0" err="1">
                <a:latin typeface="Algerian" panose="04020705040A02060702" pitchFamily="82" charset="0"/>
                <a:cs typeface="Calibri Light"/>
              </a:rPr>
              <a:t>och</a:t>
            </a:r>
            <a:r>
              <a:rPr lang="fi-FI" sz="4000" b="1" dirty="0">
                <a:latin typeface="Algerian" panose="04020705040A02060702" pitchFamily="82" charset="0"/>
                <a:cs typeface="Calibri Light"/>
              </a:rPr>
              <a:t> </a:t>
            </a:r>
            <a:r>
              <a:rPr lang="fi-FI" sz="4000" b="1" dirty="0" err="1">
                <a:latin typeface="Algerian" panose="04020705040A02060702" pitchFamily="82" charset="0"/>
                <a:cs typeface="Calibri Light"/>
              </a:rPr>
              <a:t>onsdag</a:t>
            </a:r>
            <a:r>
              <a:rPr lang="fi-FI" sz="4000" b="1" dirty="0">
                <a:latin typeface="Algerian" panose="04020705040A02060702" pitchFamily="82" charset="0"/>
                <a:cs typeface="Calibri Light"/>
              </a:rPr>
              <a:t> </a:t>
            </a:r>
            <a:endParaRPr lang="fi-FI" sz="4000" dirty="0"/>
          </a:p>
        </p:txBody>
      </p:sp>
      <p:sp>
        <p:nvSpPr>
          <p:cNvPr id="3" name="Sisällön paikkamerkki 2">
            <a:extLst>
              <a:ext uri="{FF2B5EF4-FFF2-40B4-BE49-F238E27FC236}">
                <a16:creationId xmlns:a16="http://schemas.microsoft.com/office/drawing/2014/main" id="{41A48D92-D7DA-4FF1-AF85-6090B43485AD}"/>
              </a:ext>
            </a:extLst>
          </p:cNvPr>
          <p:cNvSpPr>
            <a:spLocks noGrp="1"/>
          </p:cNvSpPr>
          <p:nvPr>
            <p:ph idx="1"/>
          </p:nvPr>
        </p:nvSpPr>
        <p:spPr>
          <a:xfrm>
            <a:off x="228600" y="2278683"/>
            <a:ext cx="4431791" cy="4442791"/>
          </a:xfrm>
        </p:spPr>
        <p:txBody>
          <a:bodyPr>
            <a:normAutofit/>
          </a:bodyPr>
          <a:lstStyle/>
          <a:p>
            <a:r>
              <a:rPr lang="sv-SE" sz="2400" dirty="0"/>
              <a:t>Katolikerna kallar veckan efter palmsöndagen för stilla veckan.</a:t>
            </a:r>
          </a:p>
          <a:p>
            <a:r>
              <a:rPr lang="sv-SE" sz="2400" dirty="0"/>
              <a:t>Ortodoxa kallar den för stora veckan.</a:t>
            </a:r>
          </a:p>
          <a:p>
            <a:r>
              <a:rPr lang="sv-SE" sz="2400" dirty="0"/>
              <a:t>Lutheraner kallar den för stilla veckan. </a:t>
            </a:r>
          </a:p>
          <a:p>
            <a:r>
              <a:rPr lang="sv-SE" sz="2400" dirty="0"/>
              <a:t>Katolikerna repeterar Jesu läror och täcker helgonbilderna med en mörk duk som senare tas bort vid påsk för att markera uppståndelsen.</a:t>
            </a:r>
            <a:endParaRPr lang="fi-FI" sz="1700" dirty="0"/>
          </a:p>
        </p:txBody>
      </p:sp>
      <p:sp>
        <p:nvSpPr>
          <p:cNvPr id="4" name="Alatunnisteen paikkamerkki 3">
            <a:extLst>
              <a:ext uri="{FF2B5EF4-FFF2-40B4-BE49-F238E27FC236}">
                <a16:creationId xmlns:a16="http://schemas.microsoft.com/office/drawing/2014/main" id="{1EFDA558-B36F-E86E-D4B9-B9ED41585B58}"/>
              </a:ext>
            </a:extLst>
          </p:cNvPr>
          <p:cNvSpPr>
            <a:spLocks noGrp="1"/>
          </p:cNvSpPr>
          <p:nvPr>
            <p:ph type="ftr" sz="quarter" idx="11"/>
          </p:nvPr>
        </p:nvSpPr>
        <p:spPr>
          <a:xfrm>
            <a:off x="4038600" y="6356350"/>
            <a:ext cx="4114800" cy="365125"/>
          </a:xfrm>
        </p:spPr>
        <p:txBody>
          <a:bodyPr>
            <a:normAutofit/>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3973459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3E04C38-59C5-23A6-167E-5DB06FC6B9F8}"/>
              </a:ext>
            </a:extLst>
          </p:cNvPr>
          <p:cNvSpPr>
            <a:spLocks noGrp="1"/>
          </p:cNvSpPr>
          <p:nvPr>
            <p:ph type="title"/>
          </p:nvPr>
        </p:nvSpPr>
        <p:spPr>
          <a:xfrm>
            <a:off x="129209" y="133808"/>
            <a:ext cx="7567740" cy="1938076"/>
          </a:xfrm>
        </p:spPr>
        <p:txBody>
          <a:bodyPr>
            <a:normAutofit/>
          </a:bodyPr>
          <a:lstStyle/>
          <a:p>
            <a:br>
              <a:rPr lang="fi-FI" sz="3600" dirty="0">
                <a:ea typeface="+mj-lt"/>
                <a:cs typeface="+mj-lt"/>
              </a:rPr>
            </a:br>
            <a:r>
              <a:rPr lang="fi-FI" sz="3600" b="1" dirty="0" err="1">
                <a:latin typeface="Algerian" panose="04020705040A02060702" pitchFamily="82" charset="0"/>
                <a:ea typeface="+mj-lt"/>
                <a:cs typeface="Calibri Light"/>
              </a:rPr>
              <a:t>stora</a:t>
            </a:r>
            <a:r>
              <a:rPr lang="fi-FI" sz="3600" b="1" dirty="0">
                <a:latin typeface="Algerian" panose="04020705040A02060702" pitchFamily="82" charset="0"/>
                <a:ea typeface="+mj-lt"/>
                <a:cs typeface="Calibri Light"/>
              </a:rPr>
              <a:t> </a:t>
            </a:r>
            <a:r>
              <a:rPr lang="fi-FI" sz="3600" b="1" dirty="0" err="1">
                <a:latin typeface="Algerian" panose="04020705040A02060702" pitchFamily="82" charset="0"/>
                <a:ea typeface="+mj-lt"/>
                <a:cs typeface="Calibri Light"/>
              </a:rPr>
              <a:t>onsdagen</a:t>
            </a:r>
            <a:r>
              <a:rPr lang="fi-FI" sz="3600" b="1" dirty="0">
                <a:latin typeface="Algerian" panose="04020705040A02060702" pitchFamily="82" charset="0"/>
                <a:cs typeface="Calibri Light"/>
              </a:rPr>
              <a:t> </a:t>
            </a:r>
            <a:br>
              <a:rPr lang="fi-FI" sz="2400" dirty="0">
                <a:ea typeface="+mj-lt"/>
                <a:cs typeface="+mj-lt"/>
              </a:rPr>
            </a:br>
            <a:r>
              <a:rPr lang="fi-FI" sz="2800" dirty="0">
                <a:ea typeface="+mj-lt"/>
                <a:cs typeface="+mj-lt"/>
              </a:rPr>
              <a:t>Judas </a:t>
            </a:r>
            <a:r>
              <a:rPr lang="fi-FI" sz="2800" dirty="0" err="1">
                <a:ea typeface="+mj-lt"/>
                <a:cs typeface="+mj-lt"/>
              </a:rPr>
              <a:t>förråder</a:t>
            </a:r>
            <a:r>
              <a:rPr lang="fi-FI" sz="2800" dirty="0">
                <a:ea typeface="+mj-lt"/>
                <a:cs typeface="+mj-lt"/>
              </a:rPr>
              <a:t> Jesus</a:t>
            </a:r>
            <a:br>
              <a:rPr lang="fi-FI" sz="2400" dirty="0">
                <a:ea typeface="+mj-lt"/>
                <a:cs typeface="+mj-lt"/>
              </a:rPr>
            </a:br>
            <a:endParaRPr lang="fi-FI" sz="2400" dirty="0">
              <a:cs typeface="Calibri Light"/>
            </a:endParaRPr>
          </a:p>
        </p:txBody>
      </p:sp>
      <p:sp>
        <p:nvSpPr>
          <p:cNvPr id="3" name="Sisällön paikkamerkki 2">
            <a:extLst>
              <a:ext uri="{FF2B5EF4-FFF2-40B4-BE49-F238E27FC236}">
                <a16:creationId xmlns:a16="http://schemas.microsoft.com/office/drawing/2014/main" id="{30E72619-038E-8387-70B0-6F0A258A5807}"/>
              </a:ext>
            </a:extLst>
          </p:cNvPr>
          <p:cNvSpPr>
            <a:spLocks noGrp="1"/>
          </p:cNvSpPr>
          <p:nvPr>
            <p:ph idx="1"/>
          </p:nvPr>
        </p:nvSpPr>
        <p:spPr>
          <a:xfrm>
            <a:off x="142244" y="1847180"/>
            <a:ext cx="5165252" cy="3694373"/>
          </a:xfrm>
        </p:spPr>
        <p:txBody>
          <a:bodyPr vert="horz" lIns="91440" tIns="45720" rIns="91440" bIns="45720" rtlCol="0">
            <a:noAutofit/>
          </a:bodyPr>
          <a:lstStyle/>
          <a:p>
            <a:endParaRPr lang="fi-FI" sz="2000" dirty="0">
              <a:latin typeface="Calibri Light"/>
              <a:cs typeface="Calibri Light"/>
            </a:endParaRPr>
          </a:p>
          <a:p>
            <a:r>
              <a:rPr lang="sv-SE" sz="2000" dirty="0">
                <a:cs typeface="Calibri Light"/>
              </a:rPr>
              <a:t>Lärjungen Judas gick med på att hjälpa översteprästerna att fängsla Jesus och fick 30 silvermynt som belöning. </a:t>
            </a:r>
          </a:p>
          <a:p>
            <a:r>
              <a:rPr lang="sv-SE" sz="2000" dirty="0">
                <a:cs typeface="Calibri Light"/>
              </a:rPr>
              <a:t>Judas letade sedan efter ett tillfälle att genomföra planen.</a:t>
            </a:r>
          </a:p>
          <a:p>
            <a:r>
              <a:rPr lang="sv-SE" sz="2000" dirty="0">
                <a:cs typeface="Calibri Light"/>
              </a:rPr>
              <a:t>På stora onsdagen håller ortodoxa kyrkor en allmän smörjelse av sjuka.</a:t>
            </a:r>
          </a:p>
          <a:p>
            <a:r>
              <a:rPr lang="sv-SE" sz="2000" dirty="0">
                <a:cs typeface="Calibri Light"/>
              </a:rPr>
              <a:t>Övning: Ta reda på vad 30 silverpengar var värda på den tiden?</a:t>
            </a:r>
            <a:endParaRPr lang="fi-FI" sz="2000" dirty="0">
              <a:cs typeface="Calibri Light"/>
            </a:endParaRPr>
          </a:p>
        </p:txBody>
      </p:sp>
      <p:pic>
        <p:nvPicPr>
          <p:cNvPr id="1026" name="Picture 2" descr="Patsas jossa Juudas suutelee Jeesusta poskelle kavaltaakseen hänet.">
            <a:extLst>
              <a:ext uri="{FF2B5EF4-FFF2-40B4-BE49-F238E27FC236}">
                <a16:creationId xmlns:a16="http://schemas.microsoft.com/office/drawing/2014/main" id="{0F217F8B-8983-445E-781D-4973396AAF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87" r="-1" b="44901"/>
          <a:stretch/>
        </p:blipFill>
        <p:spPr bwMode="auto">
          <a:xfrm>
            <a:off x="5307496" y="-4"/>
            <a:ext cx="688450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Kukkaro, josta on levinnyt pöydälle hopearahoja.">
            <a:extLst>
              <a:ext uri="{FF2B5EF4-FFF2-40B4-BE49-F238E27FC236}">
                <a16:creationId xmlns:a16="http://schemas.microsoft.com/office/drawing/2014/main" id="{075084B5-E75D-D1E2-B036-8880093B6A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638"/>
          <a:stretch/>
        </p:blipFill>
        <p:spPr bwMode="auto">
          <a:xfrm>
            <a:off x="5320531" y="3748662"/>
            <a:ext cx="702766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B6B4EA80-CC63-61F6-DCF5-CD34A8C521A2}"/>
              </a:ext>
            </a:extLst>
          </p:cNvPr>
          <p:cNvSpPr>
            <a:spLocks noGrp="1"/>
          </p:cNvSpPr>
          <p:nvPr>
            <p:ph type="ftr" sz="quarter" idx="11"/>
          </p:nvPr>
        </p:nvSpPr>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4033613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Maalaus viimeiseltä ehtoolliselta, jossa Jeesus ja opetuslapset istuvat pöydän ääressä aterialla.">
            <a:extLst>
              <a:ext uri="{FF2B5EF4-FFF2-40B4-BE49-F238E27FC236}">
                <a16:creationId xmlns:a16="http://schemas.microsoft.com/office/drawing/2014/main" id="{74C3AA8C-8910-42A9-927C-658A54FAC1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 t="9091" r="13724"/>
          <a:stretch/>
        </p:blipFill>
        <p:spPr>
          <a:xfrm>
            <a:off x="5339186" y="-75578"/>
            <a:ext cx="6942267" cy="6933578"/>
          </a:xfrm>
          <a:prstGeom prst="rect">
            <a:avLst/>
          </a:prstGeom>
        </p:spPr>
      </p:pic>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isällön paikkamerkki 2">
            <a:extLst>
              <a:ext uri="{FF2B5EF4-FFF2-40B4-BE49-F238E27FC236}">
                <a16:creationId xmlns:a16="http://schemas.microsoft.com/office/drawing/2014/main" id="{495B3CCA-4AFF-CC5E-090F-13011D51A8BB}"/>
              </a:ext>
            </a:extLst>
          </p:cNvPr>
          <p:cNvSpPr>
            <a:spLocks noGrp="1"/>
          </p:cNvSpPr>
          <p:nvPr>
            <p:ph idx="1"/>
          </p:nvPr>
        </p:nvSpPr>
        <p:spPr>
          <a:xfrm>
            <a:off x="89453" y="2114423"/>
            <a:ext cx="5031188" cy="4607052"/>
          </a:xfrm>
        </p:spPr>
        <p:txBody>
          <a:bodyPr vert="horz" lIns="91440" tIns="45720" rIns="91440" bIns="45720" rtlCol="0" anchor="t">
            <a:normAutofit/>
          </a:bodyPr>
          <a:lstStyle/>
          <a:p>
            <a:r>
              <a:rPr lang="sv-SE" sz="2000" dirty="0">
                <a:cs typeface="Calibri"/>
              </a:rPr>
              <a:t>Jesus och lärjungarna åt tillsammans för sista gången. Före måltiden tvättade Jesus sina lärjungars fötter, vilket var en tjänares uppgift. Jesus gav ett exempel på att alla är lika viktiga och att alla ska behandlas med vänlighet.</a:t>
            </a:r>
          </a:p>
          <a:p>
            <a:r>
              <a:rPr lang="sv-SE" sz="2000" dirty="0">
                <a:cs typeface="Calibri"/>
              </a:rPr>
              <a:t>Under måltiden bröt Jesus brödet och delade vin och bad sina efterföljare att göra detta till hans minne. </a:t>
            </a:r>
          </a:p>
          <a:p>
            <a:r>
              <a:rPr lang="sv-SE" sz="2000" dirty="0">
                <a:cs typeface="Calibri"/>
              </a:rPr>
              <a:t>Efter måltiden bad Jesus i Getsemane, där han arresterades av soldater ledda av Judas.</a:t>
            </a:r>
          </a:p>
          <a:p>
            <a:r>
              <a:rPr lang="fi-FI" sz="2000" dirty="0">
                <a:cs typeface="Calibri"/>
              </a:rPr>
              <a:t>En </a:t>
            </a:r>
            <a:r>
              <a:rPr lang="fi-FI" sz="2000" dirty="0" err="1">
                <a:cs typeface="Calibri"/>
              </a:rPr>
              <a:t>interaktiv</a:t>
            </a:r>
            <a:r>
              <a:rPr lang="fi-FI" sz="2000" dirty="0">
                <a:cs typeface="Calibri"/>
              </a:rPr>
              <a:t> bild av Da </a:t>
            </a:r>
            <a:r>
              <a:rPr lang="fi-FI" sz="2000" dirty="0" err="1">
                <a:cs typeface="Calibri"/>
              </a:rPr>
              <a:t>Vincis</a:t>
            </a:r>
            <a:r>
              <a:rPr lang="fi-FI" sz="2000" dirty="0">
                <a:cs typeface="Calibri"/>
              </a:rPr>
              <a:t> </a:t>
            </a:r>
            <a:r>
              <a:rPr lang="fi-FI" sz="2000" dirty="0" err="1">
                <a:cs typeface="Calibri"/>
              </a:rPr>
              <a:t>tavla</a:t>
            </a:r>
            <a:r>
              <a:rPr lang="fi-FI" sz="2000" dirty="0">
                <a:cs typeface="Calibri"/>
              </a:rPr>
              <a:t> ”</a:t>
            </a:r>
            <a:r>
              <a:rPr lang="fi-FI" sz="2000" dirty="0" err="1">
                <a:cs typeface="Calibri"/>
              </a:rPr>
              <a:t>Sista</a:t>
            </a:r>
            <a:r>
              <a:rPr lang="fi-FI" sz="2000" dirty="0">
                <a:cs typeface="Calibri"/>
              </a:rPr>
              <a:t> </a:t>
            </a:r>
            <a:r>
              <a:rPr lang="fi-FI" sz="2000" dirty="0" err="1">
                <a:cs typeface="Calibri"/>
              </a:rPr>
              <a:t>måltiden</a:t>
            </a:r>
            <a:r>
              <a:rPr lang="fi-FI" sz="2000" dirty="0">
                <a:cs typeface="Calibri"/>
              </a:rPr>
              <a:t>”: </a:t>
            </a:r>
            <a:r>
              <a:rPr lang="fi-FI" sz="1400" dirty="0">
                <a:cs typeface="Calibri"/>
                <a:hlinkClick r:id="rId4"/>
              </a:rPr>
              <a:t>www.thinglink.com/scene</a:t>
            </a:r>
            <a:endParaRPr lang="fi-FI" sz="1400" dirty="0">
              <a:cs typeface="Calibri"/>
            </a:endParaRPr>
          </a:p>
          <a:p>
            <a:endParaRPr lang="fi-FI" sz="1200" dirty="0">
              <a:cs typeface="Calibri"/>
            </a:endParaRPr>
          </a:p>
        </p:txBody>
      </p:sp>
      <p:sp>
        <p:nvSpPr>
          <p:cNvPr id="4" name="Alatunnisteen paikkamerkki 3">
            <a:extLst>
              <a:ext uri="{FF2B5EF4-FFF2-40B4-BE49-F238E27FC236}">
                <a16:creationId xmlns:a16="http://schemas.microsoft.com/office/drawing/2014/main" id="{8AF29CF4-C9E7-75D3-5670-D0CD043C02A3}"/>
              </a:ext>
            </a:extLst>
          </p:cNvPr>
          <p:cNvSpPr>
            <a:spLocks noGrp="1"/>
          </p:cNvSpPr>
          <p:nvPr>
            <p:ph type="ftr" sz="quarter" idx="11"/>
          </p:nvPr>
        </p:nvSpPr>
        <p:spPr>
          <a:xfrm>
            <a:off x="114300" y="6419850"/>
            <a:ext cx="4114800" cy="365125"/>
          </a:xfrm>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
        <p:nvSpPr>
          <p:cNvPr id="8" name="Otsikko 1">
            <a:extLst>
              <a:ext uri="{FF2B5EF4-FFF2-40B4-BE49-F238E27FC236}">
                <a16:creationId xmlns:a16="http://schemas.microsoft.com/office/drawing/2014/main" id="{13598B18-B9DB-B05B-56A6-3E875D7E32A8}"/>
              </a:ext>
            </a:extLst>
          </p:cNvPr>
          <p:cNvSpPr>
            <a:spLocks noGrp="1"/>
          </p:cNvSpPr>
          <p:nvPr>
            <p:ph type="title"/>
          </p:nvPr>
        </p:nvSpPr>
        <p:spPr>
          <a:xfrm>
            <a:off x="424815" y="365125"/>
            <a:ext cx="4695826" cy="1673720"/>
          </a:xfrm>
        </p:spPr>
        <p:txBody>
          <a:bodyPr>
            <a:normAutofit/>
          </a:bodyPr>
          <a:lstStyle/>
          <a:p>
            <a:r>
              <a:rPr lang="fi-FI" sz="3200" b="1" dirty="0" err="1">
                <a:latin typeface="Algerian" panose="04020705040A02060702" pitchFamily="82" charset="0"/>
                <a:ea typeface="+mj-lt"/>
                <a:cs typeface="Calibri Light"/>
              </a:rPr>
              <a:t>Skärtorsdag</a:t>
            </a:r>
            <a:r>
              <a:rPr lang="fi-FI" sz="3200" b="1" dirty="0">
                <a:latin typeface="Algerian" panose="04020705040A02060702" pitchFamily="82" charset="0"/>
                <a:ea typeface="+mj-lt"/>
                <a:cs typeface="Calibri Light"/>
              </a:rPr>
              <a:t> </a:t>
            </a:r>
            <a:br>
              <a:rPr lang="fi-FI" sz="3200" b="1" dirty="0">
                <a:latin typeface="Algerian" panose="04020705040A02060702" pitchFamily="82" charset="0"/>
                <a:ea typeface="+mj-lt"/>
                <a:cs typeface="Calibri Light"/>
              </a:rPr>
            </a:br>
            <a:r>
              <a:rPr lang="fi-FI" sz="2700" b="1" dirty="0" err="1">
                <a:latin typeface="Algerian" panose="04020705040A02060702" pitchFamily="82" charset="0"/>
                <a:ea typeface="+mj-lt"/>
                <a:cs typeface="Calibri Light"/>
              </a:rPr>
              <a:t>stora</a:t>
            </a:r>
            <a:r>
              <a:rPr lang="fi-FI" sz="2700" b="1" dirty="0">
                <a:latin typeface="Algerian" panose="04020705040A02060702" pitchFamily="82" charset="0"/>
                <a:ea typeface="+mj-lt"/>
                <a:cs typeface="Calibri Light"/>
              </a:rPr>
              <a:t> </a:t>
            </a:r>
            <a:r>
              <a:rPr lang="fi-FI" sz="2700" b="1" dirty="0" err="1">
                <a:latin typeface="Algerian" panose="04020705040A02060702" pitchFamily="82" charset="0"/>
                <a:ea typeface="+mj-lt"/>
                <a:cs typeface="Calibri Light"/>
              </a:rPr>
              <a:t>torsdagen</a:t>
            </a:r>
            <a:r>
              <a:rPr lang="fi-FI" sz="2700" b="1" dirty="0">
                <a:latin typeface="Algerian" panose="04020705040A02060702" pitchFamily="82" charset="0"/>
                <a:ea typeface="+mj-lt"/>
                <a:cs typeface="Calibri Light"/>
              </a:rPr>
              <a:t> </a:t>
            </a:r>
            <a:r>
              <a:rPr lang="fi-FI" sz="2000" b="1" dirty="0">
                <a:latin typeface="Algerian" panose="04020705040A02060702" pitchFamily="82" charset="0"/>
                <a:ea typeface="+mj-lt"/>
                <a:cs typeface="Calibri Light"/>
              </a:rPr>
              <a:t>(ort.) 1/2</a:t>
            </a:r>
            <a:br>
              <a:rPr lang="fi-FI" sz="3100" dirty="0">
                <a:cs typeface="Calibri Light"/>
              </a:rPr>
            </a:br>
            <a:r>
              <a:rPr lang="fi-FI" sz="3100" dirty="0" err="1">
                <a:cs typeface="Calibri Light"/>
              </a:rPr>
              <a:t>Sista</a:t>
            </a:r>
            <a:r>
              <a:rPr lang="fi-FI" sz="3100" dirty="0">
                <a:cs typeface="Calibri Light"/>
              </a:rPr>
              <a:t> </a:t>
            </a:r>
            <a:r>
              <a:rPr lang="fi-FI" sz="3100" dirty="0" err="1">
                <a:cs typeface="Calibri Light"/>
              </a:rPr>
              <a:t>måltiden</a:t>
            </a:r>
            <a:br>
              <a:rPr lang="fi-FI" sz="3100" dirty="0">
                <a:cs typeface="Calibri Light"/>
              </a:rPr>
            </a:br>
            <a:r>
              <a:rPr lang="fi-FI" sz="1800" b="1" dirty="0" err="1">
                <a:cs typeface="Calibri Light"/>
              </a:rPr>
              <a:t>exempel</a:t>
            </a:r>
            <a:r>
              <a:rPr lang="fi-FI" sz="1800" b="1" dirty="0">
                <a:cs typeface="Calibri Light"/>
              </a:rPr>
              <a:t> </a:t>
            </a:r>
            <a:r>
              <a:rPr lang="fi-FI" sz="1800" b="1" dirty="0" err="1">
                <a:cs typeface="Calibri Light"/>
              </a:rPr>
              <a:t>från</a:t>
            </a:r>
            <a:r>
              <a:rPr lang="fi-FI" sz="1800" b="1" dirty="0">
                <a:cs typeface="Calibri Light"/>
              </a:rPr>
              <a:t> </a:t>
            </a:r>
            <a:r>
              <a:rPr lang="fi-FI" sz="1800" b="1" dirty="0" err="1">
                <a:cs typeface="Calibri Light"/>
              </a:rPr>
              <a:t>kyrkors</a:t>
            </a:r>
            <a:r>
              <a:rPr lang="fi-FI" sz="1800" b="1" dirty="0">
                <a:cs typeface="Calibri Light"/>
              </a:rPr>
              <a:t> </a:t>
            </a:r>
            <a:r>
              <a:rPr lang="fi-FI" sz="1800" b="1" dirty="0" err="1">
                <a:cs typeface="Calibri Light"/>
              </a:rPr>
              <a:t>traditioner</a:t>
            </a:r>
            <a:endParaRPr lang="fi-FI" sz="1800" b="1" dirty="0"/>
          </a:p>
        </p:txBody>
      </p:sp>
      <p:sp>
        <p:nvSpPr>
          <p:cNvPr id="6" name="Tekstiruutu 5">
            <a:extLst>
              <a:ext uri="{FF2B5EF4-FFF2-40B4-BE49-F238E27FC236}">
                <a16:creationId xmlns:a16="http://schemas.microsoft.com/office/drawing/2014/main" id="{D357B37F-0C71-41FF-BA04-783363A58842}"/>
              </a:ext>
            </a:extLst>
          </p:cNvPr>
          <p:cNvSpPr txBox="1"/>
          <p:nvPr/>
        </p:nvSpPr>
        <p:spPr>
          <a:xfrm>
            <a:off x="7546041" y="6050518"/>
            <a:ext cx="2257798" cy="369332"/>
          </a:xfrm>
          <a:prstGeom prst="rect">
            <a:avLst/>
          </a:prstGeom>
          <a:noFill/>
        </p:spPr>
        <p:txBody>
          <a:bodyPr wrap="none" rtlCol="0">
            <a:spAutoFit/>
          </a:bodyPr>
          <a:lstStyle/>
          <a:p>
            <a:r>
              <a:rPr lang="fi-FI" dirty="0">
                <a:hlinkClick r:id="rId4"/>
              </a:rPr>
              <a:t>Viimeinen ehtoollinen</a:t>
            </a:r>
            <a:endParaRPr lang="fi-FI" dirty="0"/>
          </a:p>
        </p:txBody>
      </p:sp>
    </p:spTree>
    <p:extLst>
      <p:ext uri="{BB962C8B-B14F-4D97-AF65-F5344CB8AC3E}">
        <p14:creationId xmlns:p14="http://schemas.microsoft.com/office/powerpoint/2010/main" val="1541489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6"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D6AC68C-4AF7-6328-0C69-572F1E23A848}"/>
              </a:ext>
            </a:extLst>
          </p:cNvPr>
          <p:cNvSpPr>
            <a:spLocks noGrp="1"/>
          </p:cNvSpPr>
          <p:nvPr>
            <p:ph type="title"/>
          </p:nvPr>
        </p:nvSpPr>
        <p:spPr>
          <a:xfrm>
            <a:off x="7159755" y="136526"/>
            <a:ext cx="5029196" cy="1287392"/>
          </a:xfrm>
        </p:spPr>
        <p:txBody>
          <a:bodyPr>
            <a:normAutofit fontScale="90000"/>
          </a:bodyPr>
          <a:lstStyle/>
          <a:p>
            <a:r>
              <a:rPr lang="fi-FI" sz="3600" b="1" dirty="0" err="1">
                <a:latin typeface="Algerian" panose="04020705040A02060702" pitchFamily="82" charset="0"/>
                <a:ea typeface="+mj-lt"/>
                <a:cs typeface="Calibri Light"/>
              </a:rPr>
              <a:t>Skärtorsdag</a:t>
            </a:r>
            <a:r>
              <a:rPr lang="fi-FI" sz="3600" b="1" dirty="0">
                <a:latin typeface="Algerian" panose="04020705040A02060702" pitchFamily="82" charset="0"/>
                <a:ea typeface="+mj-lt"/>
                <a:cs typeface="Calibri Light"/>
              </a:rPr>
              <a:t> </a:t>
            </a:r>
            <a:br>
              <a:rPr lang="fi-FI" sz="3600" b="1" dirty="0">
                <a:latin typeface="Algerian" panose="04020705040A02060702" pitchFamily="82" charset="0"/>
                <a:ea typeface="+mj-lt"/>
                <a:cs typeface="Calibri Light"/>
              </a:rPr>
            </a:br>
            <a:r>
              <a:rPr lang="fi-FI" sz="3200" b="1" dirty="0" err="1">
                <a:latin typeface="Algerian" panose="04020705040A02060702" pitchFamily="82" charset="0"/>
                <a:ea typeface="+mj-lt"/>
                <a:cs typeface="Calibri Light"/>
              </a:rPr>
              <a:t>stora</a:t>
            </a:r>
            <a:r>
              <a:rPr lang="fi-FI" sz="3200" b="1" dirty="0">
                <a:latin typeface="Algerian" panose="04020705040A02060702" pitchFamily="82" charset="0"/>
                <a:ea typeface="+mj-lt"/>
                <a:cs typeface="Calibri Light"/>
              </a:rPr>
              <a:t> </a:t>
            </a:r>
            <a:r>
              <a:rPr lang="fi-FI" sz="3200" b="1" dirty="0" err="1">
                <a:latin typeface="Algerian" panose="04020705040A02060702" pitchFamily="82" charset="0"/>
                <a:ea typeface="+mj-lt"/>
                <a:cs typeface="Calibri Light"/>
              </a:rPr>
              <a:t>torsdagen</a:t>
            </a:r>
            <a:r>
              <a:rPr lang="fi-FI" sz="3200" b="1" dirty="0">
                <a:latin typeface="Algerian" panose="04020705040A02060702" pitchFamily="82" charset="0"/>
                <a:ea typeface="+mj-lt"/>
                <a:cs typeface="Calibri Light"/>
              </a:rPr>
              <a:t> </a:t>
            </a:r>
            <a:r>
              <a:rPr lang="fi-FI" sz="2000" b="1" dirty="0">
                <a:latin typeface="Algerian" panose="04020705040A02060702" pitchFamily="82" charset="0"/>
                <a:ea typeface="+mj-lt"/>
                <a:cs typeface="Calibri Light"/>
              </a:rPr>
              <a:t>(ort.) 2/2</a:t>
            </a:r>
            <a:br>
              <a:rPr lang="fi-FI" sz="3100" dirty="0">
                <a:cs typeface="Calibri Light"/>
              </a:rPr>
            </a:br>
            <a:r>
              <a:rPr lang="fi-FI" sz="3400" dirty="0" err="1">
                <a:cs typeface="Calibri Light"/>
              </a:rPr>
              <a:t>Sista</a:t>
            </a:r>
            <a:r>
              <a:rPr lang="fi-FI" sz="3400" dirty="0">
                <a:cs typeface="Calibri Light"/>
              </a:rPr>
              <a:t> </a:t>
            </a:r>
            <a:r>
              <a:rPr lang="fi-FI" sz="3400" dirty="0" err="1">
                <a:cs typeface="Calibri Light"/>
              </a:rPr>
              <a:t>måltiden</a:t>
            </a:r>
            <a:br>
              <a:rPr lang="fi-FI" sz="4400" dirty="0">
                <a:cs typeface="Calibri Light"/>
              </a:rPr>
            </a:br>
            <a:r>
              <a:rPr lang="fi-FI" sz="2000" b="1" dirty="0" err="1">
                <a:cs typeface="Calibri Light"/>
              </a:rPr>
              <a:t>exempel</a:t>
            </a:r>
            <a:r>
              <a:rPr lang="fi-FI" sz="2000" b="1" dirty="0">
                <a:cs typeface="Calibri Light"/>
              </a:rPr>
              <a:t> </a:t>
            </a:r>
            <a:r>
              <a:rPr lang="fi-FI" sz="2000" b="1" dirty="0" err="1">
                <a:cs typeface="Calibri Light"/>
              </a:rPr>
              <a:t>från</a:t>
            </a:r>
            <a:r>
              <a:rPr lang="fi-FI" sz="2000" b="1" dirty="0">
                <a:cs typeface="Calibri Light"/>
              </a:rPr>
              <a:t> </a:t>
            </a:r>
            <a:r>
              <a:rPr lang="fi-FI" sz="2000" b="1" dirty="0" err="1">
                <a:cs typeface="Calibri Light"/>
              </a:rPr>
              <a:t>kyrkors</a:t>
            </a:r>
            <a:r>
              <a:rPr lang="fi-FI" sz="2000" b="1" dirty="0">
                <a:cs typeface="Calibri Light"/>
              </a:rPr>
              <a:t> </a:t>
            </a:r>
            <a:r>
              <a:rPr lang="fi-FI" sz="2000" b="1" dirty="0" err="1">
                <a:cs typeface="Calibri Light"/>
              </a:rPr>
              <a:t>traditioner</a:t>
            </a:r>
            <a:endParaRPr lang="fi-FI" sz="2000" b="1" dirty="0"/>
          </a:p>
        </p:txBody>
      </p:sp>
      <p:pic>
        <p:nvPicPr>
          <p:cNvPr id="2050" name="Picture 2" descr="Lasimaalaus jossa mies pesee toisen jalat ruokapöydän ääressä,">
            <a:extLst>
              <a:ext uri="{FF2B5EF4-FFF2-40B4-BE49-F238E27FC236}">
                <a16:creationId xmlns:a16="http://schemas.microsoft.com/office/drawing/2014/main" id="{B2E5CC7E-CF2F-AA57-529F-F0BB77F006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71" r="12071"/>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495B3CCA-4AFF-CC5E-090F-13011D51A8BB}"/>
              </a:ext>
            </a:extLst>
          </p:cNvPr>
          <p:cNvSpPr>
            <a:spLocks noGrp="1"/>
          </p:cNvSpPr>
          <p:nvPr>
            <p:ph idx="1"/>
          </p:nvPr>
        </p:nvSpPr>
        <p:spPr>
          <a:xfrm>
            <a:off x="7159755" y="1659836"/>
            <a:ext cx="4916288" cy="5061640"/>
          </a:xfrm>
        </p:spPr>
        <p:txBody>
          <a:bodyPr vert="horz" lIns="91440" tIns="45720" rIns="91440" bIns="45720" rtlCol="0">
            <a:normAutofit fontScale="92500" lnSpcReduction="10000"/>
          </a:bodyPr>
          <a:lstStyle/>
          <a:p>
            <a:pPr marL="0" indent="0">
              <a:buNone/>
            </a:pPr>
            <a:r>
              <a:rPr lang="sv-SE" sz="1700" b="1" dirty="0">
                <a:ea typeface="+mn-lt"/>
                <a:cs typeface="+mn-lt"/>
              </a:rPr>
              <a:t>Ortodoxa</a:t>
            </a:r>
          </a:p>
          <a:p>
            <a:pPr marL="0" indent="0">
              <a:buNone/>
            </a:pPr>
            <a:r>
              <a:rPr lang="sv-SE" sz="1700" dirty="0">
                <a:ea typeface="+mn-lt"/>
                <a:cs typeface="+mn-lt"/>
              </a:rPr>
              <a:t>Färgning av ägg i rött till påsk. Biskopen tvättar fötterna på 12 prästmedlemmar.</a:t>
            </a:r>
          </a:p>
          <a:p>
            <a:pPr marL="0" indent="0">
              <a:buNone/>
            </a:pPr>
            <a:r>
              <a:rPr lang="sv-SE" sz="1700" b="1" dirty="0">
                <a:ea typeface="+mn-lt"/>
                <a:cs typeface="+mn-lt"/>
              </a:rPr>
              <a:t>Katoliker</a:t>
            </a:r>
          </a:p>
          <a:p>
            <a:pPr marL="0" indent="0">
              <a:buNone/>
            </a:pPr>
            <a:r>
              <a:rPr lang="sv-SE" sz="1700" dirty="0">
                <a:ea typeface="+mn-lt"/>
                <a:cs typeface="+mn-lt"/>
              </a:rPr>
              <a:t>Kat. biskop och präster tvättar fötterna på 12 män. Den högsta ledaren för hela den katolska kyrkan, påven, tvättar också fötterna på 12 män.</a:t>
            </a:r>
          </a:p>
          <a:p>
            <a:pPr marL="0" indent="0">
              <a:buNone/>
            </a:pPr>
            <a:r>
              <a:rPr lang="sv-SE" sz="1700" b="1" dirty="0">
                <a:ea typeface="+mn-lt"/>
                <a:cs typeface="+mn-lt"/>
              </a:rPr>
              <a:t>Lutheraner</a:t>
            </a:r>
          </a:p>
          <a:p>
            <a:pPr marL="0" indent="0">
              <a:buNone/>
            </a:pPr>
            <a:r>
              <a:rPr lang="sv-SE" sz="1700" dirty="0">
                <a:ea typeface="+mn-lt"/>
                <a:cs typeface="+mn-lt"/>
              </a:rPr>
              <a:t>Avlägsnande av textilier och blommor i kyrkan och täckande av altaret med mörka kläder.</a:t>
            </a:r>
          </a:p>
          <a:p>
            <a:pPr marL="0" indent="0">
              <a:buNone/>
            </a:pPr>
            <a:r>
              <a:rPr lang="sv-SE" sz="1700" b="1" dirty="0">
                <a:ea typeface="+mn-lt"/>
                <a:cs typeface="+mn-lt"/>
              </a:rPr>
              <a:t>Frälsningsarmén</a:t>
            </a:r>
          </a:p>
          <a:p>
            <a:pPr marL="0" indent="0">
              <a:buNone/>
            </a:pPr>
            <a:r>
              <a:rPr lang="sv-SE" sz="1700" dirty="0">
                <a:ea typeface="+mn-lt"/>
                <a:cs typeface="+mn-lt"/>
              </a:rPr>
              <a:t>I Frälsningsarmén är måltidsgemenskap viktigt och man tror att Jesus är närvarande vid varje måltid där han välkomnas och hedras. Det finns ingen separat nattvard i Frälsningsarmén.</a:t>
            </a:r>
          </a:p>
          <a:p>
            <a:pPr marL="0" indent="0">
              <a:buNone/>
            </a:pPr>
            <a:r>
              <a:rPr lang="sv-SE" sz="1700" dirty="0">
                <a:ea typeface="+mn-lt"/>
                <a:cs typeface="+mn-lt"/>
              </a:rPr>
              <a:t>Hela den lokala församlingen eller avdelningen kan bjudas in till en kärleksmiddag och maten förbereds vanligtvis tillsammans av frivilliga. Skärtorsdag är den mest traditionella dagen för att fira en kärleksmåltid.</a:t>
            </a:r>
            <a:endParaRPr lang="fi-FI" sz="1000" dirty="0">
              <a:cs typeface="Calibri"/>
            </a:endParaRPr>
          </a:p>
        </p:txBody>
      </p:sp>
      <p:sp>
        <p:nvSpPr>
          <p:cNvPr id="4" name="Alatunnisteen paikkamerkki 3">
            <a:extLst>
              <a:ext uri="{FF2B5EF4-FFF2-40B4-BE49-F238E27FC236}">
                <a16:creationId xmlns:a16="http://schemas.microsoft.com/office/drawing/2014/main" id="{D94CF64D-59C3-FA3A-2D0E-226BF2AB2C6C}"/>
              </a:ext>
            </a:extLst>
          </p:cNvPr>
          <p:cNvSpPr>
            <a:spLocks noGrp="1"/>
          </p:cNvSpPr>
          <p:nvPr>
            <p:ph type="ftr" sz="quarter" idx="11"/>
          </p:nvPr>
        </p:nvSpPr>
        <p:spPr>
          <a:xfrm>
            <a:off x="841248" y="6356350"/>
            <a:ext cx="4114800" cy="365125"/>
          </a:xfrm>
        </p:spPr>
        <p:txBody>
          <a:bodyPr>
            <a:normAutofit/>
          </a:bodyPr>
          <a:lstStyle/>
          <a:p>
            <a:pPr algn="l">
              <a:spcAft>
                <a:spcPts val="600"/>
              </a:spcAft>
            </a:pPr>
            <a:r>
              <a:rPr lang="fi-FI" dirty="0">
                <a:solidFill>
                  <a:srgbClr val="FFFFFF"/>
                </a:solidFill>
              </a:rPr>
              <a:t>Suomen Ekumeenisen Neuvoston Kasvatusasioiden jaosto</a:t>
            </a:r>
          </a:p>
        </p:txBody>
      </p:sp>
    </p:spTree>
    <p:extLst>
      <p:ext uri="{BB962C8B-B14F-4D97-AF65-F5344CB8AC3E}">
        <p14:creationId xmlns:p14="http://schemas.microsoft.com/office/powerpoint/2010/main" val="3458467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404CE-620B-0273-F68A-DF812396696F}"/>
              </a:ext>
            </a:extLst>
          </p:cNvPr>
          <p:cNvSpPr>
            <a:spLocks noGrp="1"/>
          </p:cNvSpPr>
          <p:nvPr>
            <p:ph type="title"/>
          </p:nvPr>
        </p:nvSpPr>
        <p:spPr>
          <a:xfrm>
            <a:off x="4965430" y="629268"/>
            <a:ext cx="6586491" cy="1286160"/>
          </a:xfrm>
        </p:spPr>
        <p:txBody>
          <a:bodyPr anchor="b">
            <a:normAutofit fontScale="90000"/>
          </a:bodyPr>
          <a:lstStyle/>
          <a:p>
            <a:r>
              <a:rPr lang="fi-FI" sz="4100" b="1" dirty="0" err="1">
                <a:latin typeface="Algerian" panose="04020705040A02060702" pitchFamily="82" charset="0"/>
                <a:ea typeface="+mj-lt"/>
                <a:cs typeface="Calibri Light"/>
              </a:rPr>
              <a:t>långfredag</a:t>
            </a:r>
            <a:br>
              <a:rPr lang="fi-FI" sz="4100" b="1" dirty="0">
                <a:latin typeface="Algerian" panose="04020705040A02060702" pitchFamily="82" charset="0"/>
                <a:ea typeface="+mj-lt"/>
                <a:cs typeface="Calibri Light"/>
              </a:rPr>
            </a:br>
            <a:r>
              <a:rPr lang="fi-FI" sz="2200" b="1" dirty="0" err="1">
                <a:latin typeface="Algerian" panose="04020705040A02060702" pitchFamily="82" charset="0"/>
                <a:ea typeface="+mj-lt"/>
                <a:cs typeface="Calibri Light"/>
              </a:rPr>
              <a:t>stora</a:t>
            </a:r>
            <a:r>
              <a:rPr lang="fi-FI" sz="2200" b="1" dirty="0">
                <a:latin typeface="Algerian" panose="04020705040A02060702" pitchFamily="82" charset="0"/>
                <a:ea typeface="+mj-lt"/>
                <a:cs typeface="Calibri Light"/>
              </a:rPr>
              <a:t> </a:t>
            </a:r>
            <a:r>
              <a:rPr lang="fi-FI" sz="2200" b="1" dirty="0" err="1">
                <a:latin typeface="Algerian" panose="04020705040A02060702" pitchFamily="82" charset="0"/>
                <a:ea typeface="+mj-lt"/>
                <a:cs typeface="Calibri Light"/>
              </a:rPr>
              <a:t>fredagen</a:t>
            </a:r>
            <a:r>
              <a:rPr lang="fi-FI" sz="2200" b="1" dirty="0">
                <a:latin typeface="Algerian" panose="04020705040A02060702" pitchFamily="82" charset="0"/>
                <a:ea typeface="+mj-lt"/>
                <a:cs typeface="Calibri Light"/>
              </a:rPr>
              <a:t> (ort.) 1/2</a:t>
            </a:r>
            <a:br>
              <a:rPr lang="fi-FI" sz="2200" b="1" dirty="0">
                <a:latin typeface="Algerian" panose="04020705040A02060702" pitchFamily="82" charset="0"/>
                <a:ea typeface="+mj-lt"/>
                <a:cs typeface="Calibri Light"/>
              </a:rPr>
            </a:br>
            <a:r>
              <a:rPr lang="fi-FI" sz="4100" dirty="0" err="1">
                <a:cs typeface="Calibri Light"/>
              </a:rPr>
              <a:t>Jesu</a:t>
            </a:r>
            <a:r>
              <a:rPr lang="fi-FI" sz="4100" dirty="0">
                <a:cs typeface="Calibri Light"/>
              </a:rPr>
              <a:t> </a:t>
            </a:r>
            <a:r>
              <a:rPr lang="fi-FI" sz="4100" dirty="0" err="1">
                <a:cs typeface="Calibri Light"/>
              </a:rPr>
              <a:t>död</a:t>
            </a:r>
            <a:endParaRPr lang="fi-FI" sz="4100" dirty="0"/>
          </a:p>
        </p:txBody>
      </p:sp>
      <p:sp>
        <p:nvSpPr>
          <p:cNvPr id="3" name="Sisällön paikkamerkki 2">
            <a:extLst>
              <a:ext uri="{FF2B5EF4-FFF2-40B4-BE49-F238E27FC236}">
                <a16:creationId xmlns:a16="http://schemas.microsoft.com/office/drawing/2014/main" id="{242AF7F9-E548-EC5B-4822-A7F69DAB08B2}"/>
              </a:ext>
            </a:extLst>
          </p:cNvPr>
          <p:cNvSpPr>
            <a:spLocks noGrp="1"/>
          </p:cNvSpPr>
          <p:nvPr>
            <p:ph idx="1"/>
          </p:nvPr>
        </p:nvSpPr>
        <p:spPr>
          <a:xfrm>
            <a:off x="4896465" y="2438400"/>
            <a:ext cx="6892412" cy="4227870"/>
          </a:xfrm>
        </p:spPr>
        <p:txBody>
          <a:bodyPr vert="horz" lIns="91440" tIns="45720" rIns="91440" bIns="45720" rtlCol="0">
            <a:normAutofit/>
          </a:bodyPr>
          <a:lstStyle/>
          <a:p>
            <a:r>
              <a:rPr lang="sv-SE" sz="1800" dirty="0">
                <a:cs typeface="Calibri"/>
              </a:rPr>
              <a:t>Den romerske guvernören Pontius Pilatus dömde Jesus till döden via korsfästelse på folkets begäran.</a:t>
            </a:r>
          </a:p>
          <a:p>
            <a:r>
              <a:rPr lang="sv-SE" sz="1800" dirty="0">
                <a:cs typeface="Calibri"/>
              </a:rPr>
              <a:t>Pilatus tvättade sina händer inför folkmassan för att visa att han inte var ansvarig för Jesu dom.</a:t>
            </a:r>
          </a:p>
          <a:p>
            <a:r>
              <a:rPr lang="sv-SE" sz="1800" dirty="0">
                <a:cs typeface="Calibri"/>
              </a:rPr>
              <a:t>Efter domen bar Jesus själv sitt kors till Golgata. </a:t>
            </a:r>
          </a:p>
          <a:p>
            <a:r>
              <a:rPr lang="sv-SE" sz="1800" dirty="0">
                <a:cs typeface="Calibri"/>
              </a:rPr>
              <a:t>På Golgata korsfästes Jesus tillsammans med två rövare.</a:t>
            </a:r>
          </a:p>
          <a:p>
            <a:r>
              <a:rPr lang="sv-SE" sz="1800" dirty="0">
                <a:cs typeface="Calibri"/>
              </a:rPr>
              <a:t>Den ena rånaren hånade Jesus medan den andra bad om att få komma till himlen, vilket Jesus lovade. </a:t>
            </a:r>
          </a:p>
          <a:p>
            <a:r>
              <a:rPr lang="sv-SE" sz="1800" dirty="0">
                <a:cs typeface="Calibri"/>
              </a:rPr>
              <a:t>Jesu död följdes av jordbävningar och solförmörkelse.</a:t>
            </a:r>
          </a:p>
          <a:p>
            <a:r>
              <a:rPr lang="sv-SE" sz="1800" dirty="0">
                <a:cs typeface="Calibri"/>
              </a:rPr>
              <a:t>Jesus begravdes i en klippgrotta, gravens mynning täcktes med en sten och vakter placerades för att övervaka graven.</a:t>
            </a:r>
            <a:endParaRPr lang="fi-FI" sz="1700" dirty="0">
              <a:cs typeface="Calibri"/>
            </a:endParaRPr>
          </a:p>
        </p:txBody>
      </p:sp>
      <p:pic>
        <p:nvPicPr>
          <p:cNvPr id="7" name="Kuva 6" descr="Kukilla koristettu puinen krusifiksi tien varrella auringonpaisteessa.">
            <a:extLst>
              <a:ext uri="{FF2B5EF4-FFF2-40B4-BE49-F238E27FC236}">
                <a16:creationId xmlns:a16="http://schemas.microsoft.com/office/drawing/2014/main" id="{7AF3750C-6859-4271-8E44-96EBFAC45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62" r="21643"/>
          <a:stretch/>
        </p:blipFill>
        <p:spPr>
          <a:xfrm>
            <a:off x="20" y="10"/>
            <a:ext cx="4635571" cy="6857990"/>
          </a:xfrm>
          <a:prstGeom prst="rect">
            <a:avLst/>
          </a:prstGeom>
          <a:effectLst/>
        </p:spPr>
      </p:pic>
      <p:cxnSp>
        <p:nvCxnSpPr>
          <p:cNvPr id="23"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9C4DE"/>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1BED9449-FC59-2908-FBEF-9E156D15E477}"/>
              </a:ext>
            </a:extLst>
          </p:cNvPr>
          <p:cNvSpPr>
            <a:spLocks noGrp="1"/>
          </p:cNvSpPr>
          <p:nvPr>
            <p:ph type="ftr" sz="quarter" idx="11"/>
          </p:nvPr>
        </p:nvSpPr>
        <p:spPr>
          <a:xfrm>
            <a:off x="4764157" y="6492875"/>
            <a:ext cx="4114800" cy="365125"/>
          </a:xfrm>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665919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45E4ECB8-A607-4C9A-885C-736AF40B4411}"/>
              </a:ext>
            </a:extLst>
          </p:cNvPr>
          <p:cNvSpPr>
            <a:spLocks noGrp="1"/>
          </p:cNvSpPr>
          <p:nvPr>
            <p:ph type="title"/>
          </p:nvPr>
        </p:nvSpPr>
        <p:spPr>
          <a:xfrm>
            <a:off x="648929" y="557190"/>
            <a:ext cx="5181510" cy="1671569"/>
          </a:xfrm>
        </p:spPr>
        <p:txBody>
          <a:bodyPr>
            <a:normAutofit fontScale="90000"/>
          </a:bodyPr>
          <a:lstStyle/>
          <a:p>
            <a:r>
              <a:rPr lang="fi-FI" sz="4000" b="1" dirty="0" err="1">
                <a:latin typeface="Algerian" panose="04020705040A02060702" pitchFamily="82" charset="0"/>
                <a:ea typeface="+mj-lt"/>
                <a:cs typeface="Calibri Light"/>
              </a:rPr>
              <a:t>långfredag</a:t>
            </a:r>
            <a:br>
              <a:rPr lang="fi-FI" sz="4000" b="1" dirty="0">
                <a:latin typeface="Algerian" panose="04020705040A02060702" pitchFamily="82" charset="0"/>
                <a:ea typeface="+mj-lt"/>
                <a:cs typeface="Calibri Light"/>
              </a:rPr>
            </a:br>
            <a:r>
              <a:rPr lang="fi-FI" sz="2700" b="1" dirty="0" err="1">
                <a:latin typeface="Algerian" panose="04020705040A02060702" pitchFamily="82" charset="0"/>
                <a:ea typeface="+mj-lt"/>
                <a:cs typeface="Calibri Light"/>
              </a:rPr>
              <a:t>stora</a:t>
            </a:r>
            <a:r>
              <a:rPr lang="fi-FI" sz="2700" b="1" dirty="0">
                <a:latin typeface="Algerian" panose="04020705040A02060702" pitchFamily="82" charset="0"/>
                <a:ea typeface="+mj-lt"/>
                <a:cs typeface="Calibri Light"/>
              </a:rPr>
              <a:t> </a:t>
            </a:r>
            <a:r>
              <a:rPr lang="fi-FI" sz="2700" b="1" dirty="0" err="1">
                <a:latin typeface="Algerian" panose="04020705040A02060702" pitchFamily="82" charset="0"/>
                <a:ea typeface="+mj-lt"/>
                <a:cs typeface="Calibri Light"/>
              </a:rPr>
              <a:t>fredagen</a:t>
            </a:r>
            <a:r>
              <a:rPr lang="fi-FI" sz="2700" b="1" dirty="0">
                <a:latin typeface="Algerian" panose="04020705040A02060702" pitchFamily="82" charset="0"/>
                <a:ea typeface="+mj-lt"/>
                <a:cs typeface="Calibri Light"/>
              </a:rPr>
              <a:t> (ort.) 2/2</a:t>
            </a:r>
            <a:br>
              <a:rPr lang="fi-FI" sz="4000" b="1" dirty="0">
                <a:latin typeface="Algerian" panose="04020705040A02060702" pitchFamily="82" charset="0"/>
                <a:ea typeface="+mj-lt"/>
                <a:cs typeface="Calibri Light"/>
              </a:rPr>
            </a:br>
            <a:r>
              <a:rPr lang="fi-FI" sz="4000" dirty="0" err="1">
                <a:cs typeface="Calibri Light"/>
              </a:rPr>
              <a:t>Jesu</a:t>
            </a:r>
            <a:r>
              <a:rPr lang="fi-FI" sz="4000" dirty="0">
                <a:cs typeface="Calibri Light"/>
              </a:rPr>
              <a:t> </a:t>
            </a:r>
            <a:r>
              <a:rPr lang="fi-FI" sz="4000" dirty="0" err="1">
                <a:cs typeface="Calibri Light"/>
              </a:rPr>
              <a:t>död</a:t>
            </a:r>
            <a:br>
              <a:rPr lang="fi-FI" sz="4000" dirty="0">
                <a:cs typeface="Calibri Light"/>
              </a:rPr>
            </a:br>
            <a:r>
              <a:rPr lang="fi-FI" sz="1800" b="1" dirty="0" err="1">
                <a:cs typeface="Calibri Light"/>
              </a:rPr>
              <a:t>exempel</a:t>
            </a:r>
            <a:r>
              <a:rPr lang="fi-FI" sz="1800" b="1" dirty="0">
                <a:cs typeface="Calibri Light"/>
              </a:rPr>
              <a:t> </a:t>
            </a:r>
            <a:r>
              <a:rPr lang="fi-FI" sz="1800" b="1" dirty="0" err="1">
                <a:cs typeface="Calibri Light"/>
              </a:rPr>
              <a:t>från</a:t>
            </a:r>
            <a:r>
              <a:rPr lang="fi-FI" sz="1800" b="1" dirty="0">
                <a:cs typeface="Calibri Light"/>
              </a:rPr>
              <a:t> </a:t>
            </a:r>
            <a:r>
              <a:rPr lang="fi-FI" sz="1800" b="1" dirty="0" err="1">
                <a:cs typeface="Calibri Light"/>
              </a:rPr>
              <a:t>kyrkors</a:t>
            </a:r>
            <a:r>
              <a:rPr lang="fi-FI" sz="1800" b="1" dirty="0">
                <a:cs typeface="Calibri Light"/>
              </a:rPr>
              <a:t> </a:t>
            </a:r>
            <a:r>
              <a:rPr lang="fi-FI" sz="1800" b="1" dirty="0" err="1">
                <a:cs typeface="Calibri Light"/>
              </a:rPr>
              <a:t>traditioner</a:t>
            </a:r>
            <a:endParaRPr lang="fi-FI" sz="1800" b="1" dirty="0"/>
          </a:p>
        </p:txBody>
      </p:sp>
      <p:sp>
        <p:nvSpPr>
          <p:cNvPr id="3" name="Sisällön paikkamerkki 2">
            <a:extLst>
              <a:ext uri="{FF2B5EF4-FFF2-40B4-BE49-F238E27FC236}">
                <a16:creationId xmlns:a16="http://schemas.microsoft.com/office/drawing/2014/main" id="{FFC321F2-2F21-40B3-A922-D8579372F8AB}"/>
              </a:ext>
            </a:extLst>
          </p:cNvPr>
          <p:cNvSpPr>
            <a:spLocks noGrp="1"/>
          </p:cNvSpPr>
          <p:nvPr>
            <p:ph idx="1"/>
          </p:nvPr>
        </p:nvSpPr>
        <p:spPr>
          <a:xfrm>
            <a:off x="648930" y="2406650"/>
            <a:ext cx="5181508" cy="3722438"/>
          </a:xfrm>
        </p:spPr>
        <p:txBody>
          <a:bodyPr>
            <a:normAutofit fontScale="92500" lnSpcReduction="20000"/>
          </a:bodyPr>
          <a:lstStyle/>
          <a:p>
            <a:pPr marL="0" indent="0">
              <a:buNone/>
            </a:pPr>
            <a:r>
              <a:rPr lang="fi-FI" sz="2000" b="1" dirty="0" err="1">
                <a:cs typeface="Calibri"/>
              </a:rPr>
              <a:t>Lutheraner</a:t>
            </a:r>
            <a:endParaRPr lang="fi-FI" sz="2000" b="1" dirty="0">
              <a:cs typeface="Calibri"/>
            </a:endParaRPr>
          </a:p>
          <a:p>
            <a:r>
              <a:rPr lang="fi-FI" sz="2000" dirty="0" err="1">
                <a:cs typeface="Calibri"/>
              </a:rPr>
              <a:t>Gudstjänsten</a:t>
            </a:r>
            <a:r>
              <a:rPr lang="fi-FI" sz="2000" dirty="0">
                <a:cs typeface="Calibri"/>
              </a:rPr>
              <a:t> </a:t>
            </a:r>
            <a:r>
              <a:rPr lang="fi-FI" sz="2000" dirty="0" err="1">
                <a:cs typeface="Calibri"/>
              </a:rPr>
              <a:t>firas</a:t>
            </a:r>
            <a:r>
              <a:rPr lang="fi-FI" sz="2000" dirty="0">
                <a:cs typeface="Calibri"/>
              </a:rPr>
              <a:t> </a:t>
            </a:r>
            <a:r>
              <a:rPr lang="fi-FI" sz="2000" dirty="0" err="1">
                <a:cs typeface="Calibri"/>
              </a:rPr>
              <a:t>utan</a:t>
            </a:r>
            <a:r>
              <a:rPr lang="fi-FI" sz="2000" dirty="0">
                <a:cs typeface="Calibri"/>
              </a:rPr>
              <a:t> </a:t>
            </a:r>
            <a:r>
              <a:rPr lang="fi-FI" sz="2000" dirty="0" err="1">
                <a:cs typeface="Calibri"/>
              </a:rPr>
              <a:t>orgelmusik</a:t>
            </a:r>
            <a:r>
              <a:rPr lang="fi-FI" sz="2000" dirty="0">
                <a:cs typeface="Calibri"/>
              </a:rPr>
              <a:t> </a:t>
            </a:r>
            <a:r>
              <a:rPr lang="fi-FI" sz="2000" dirty="0" err="1">
                <a:cs typeface="Calibri"/>
              </a:rPr>
              <a:t>och</a:t>
            </a:r>
            <a:r>
              <a:rPr lang="fi-FI" sz="2000" dirty="0">
                <a:cs typeface="Calibri"/>
              </a:rPr>
              <a:t> </a:t>
            </a:r>
            <a:r>
              <a:rPr lang="fi-FI" sz="2000" dirty="0" err="1">
                <a:cs typeface="Calibri"/>
              </a:rPr>
              <a:t>den</a:t>
            </a:r>
            <a:r>
              <a:rPr lang="fi-FI" sz="2000" dirty="0">
                <a:cs typeface="Calibri"/>
              </a:rPr>
              <a:t> </a:t>
            </a:r>
            <a:r>
              <a:rPr lang="fi-FI" sz="2000" dirty="0" err="1">
                <a:cs typeface="Calibri"/>
              </a:rPr>
              <a:t>liturgiska</a:t>
            </a:r>
            <a:r>
              <a:rPr lang="fi-FI" sz="2000" dirty="0">
                <a:cs typeface="Calibri"/>
              </a:rPr>
              <a:t> </a:t>
            </a:r>
            <a:r>
              <a:rPr lang="fi-FI" sz="2000" dirty="0" err="1">
                <a:cs typeface="Calibri"/>
              </a:rPr>
              <a:t>färgen</a:t>
            </a:r>
            <a:r>
              <a:rPr lang="fi-FI" sz="2000" dirty="0">
                <a:cs typeface="Calibri"/>
              </a:rPr>
              <a:t> </a:t>
            </a:r>
            <a:r>
              <a:rPr lang="fi-FI" sz="2000" dirty="0" err="1">
                <a:cs typeface="Calibri"/>
              </a:rPr>
              <a:t>är</a:t>
            </a:r>
            <a:r>
              <a:rPr lang="fi-FI" sz="2000" dirty="0">
                <a:cs typeface="Calibri"/>
              </a:rPr>
              <a:t> </a:t>
            </a:r>
            <a:r>
              <a:rPr lang="fi-FI" sz="2000" dirty="0" err="1">
                <a:cs typeface="Calibri"/>
              </a:rPr>
              <a:t>svart</a:t>
            </a:r>
            <a:r>
              <a:rPr lang="fi-FI" sz="2000" dirty="0">
                <a:cs typeface="Calibri"/>
              </a:rPr>
              <a:t>, </a:t>
            </a:r>
            <a:r>
              <a:rPr lang="fi-FI" sz="2000" dirty="0" err="1">
                <a:cs typeface="Calibri"/>
              </a:rPr>
              <a:t>vilket</a:t>
            </a:r>
            <a:r>
              <a:rPr lang="fi-FI" sz="2000" dirty="0">
                <a:cs typeface="Calibri"/>
              </a:rPr>
              <a:t> </a:t>
            </a:r>
            <a:r>
              <a:rPr lang="fi-FI" sz="2000" dirty="0" err="1">
                <a:cs typeface="Calibri"/>
              </a:rPr>
              <a:t>sker</a:t>
            </a:r>
            <a:r>
              <a:rPr lang="fi-FI" sz="2000" dirty="0">
                <a:cs typeface="Calibri"/>
              </a:rPr>
              <a:t> </a:t>
            </a:r>
            <a:r>
              <a:rPr lang="fi-FI" sz="2000" dirty="0" err="1">
                <a:cs typeface="Calibri"/>
              </a:rPr>
              <a:t>endast</a:t>
            </a:r>
            <a:r>
              <a:rPr lang="fi-FI" sz="2000" dirty="0">
                <a:cs typeface="Calibri"/>
              </a:rPr>
              <a:t> en </a:t>
            </a:r>
            <a:r>
              <a:rPr lang="fi-FI" sz="2000" dirty="0" err="1">
                <a:cs typeface="Calibri"/>
              </a:rPr>
              <a:t>gång</a:t>
            </a:r>
            <a:r>
              <a:rPr lang="fi-FI" sz="2000" dirty="0">
                <a:cs typeface="Calibri"/>
              </a:rPr>
              <a:t> </a:t>
            </a:r>
            <a:r>
              <a:rPr lang="fi-FI" sz="2000" dirty="0" err="1">
                <a:cs typeface="Calibri"/>
              </a:rPr>
              <a:t>om</a:t>
            </a:r>
            <a:r>
              <a:rPr lang="fi-FI" sz="2000" dirty="0">
                <a:cs typeface="Calibri"/>
              </a:rPr>
              <a:t> </a:t>
            </a:r>
            <a:r>
              <a:rPr lang="fi-FI" sz="2000" dirty="0" err="1">
                <a:cs typeface="Calibri"/>
              </a:rPr>
              <a:t>året</a:t>
            </a:r>
            <a:r>
              <a:rPr lang="fi-FI" sz="2000" dirty="0">
                <a:cs typeface="Calibri"/>
              </a:rPr>
              <a:t>. Ingen </a:t>
            </a:r>
            <a:r>
              <a:rPr lang="fi-FI" sz="2000" dirty="0" err="1">
                <a:cs typeface="Calibri"/>
              </a:rPr>
              <a:t>nattvard</a:t>
            </a:r>
            <a:r>
              <a:rPr lang="fi-FI" sz="2000" dirty="0">
                <a:cs typeface="Calibri"/>
              </a:rPr>
              <a:t> </a:t>
            </a:r>
            <a:r>
              <a:rPr lang="fi-FI" sz="2000" dirty="0" err="1">
                <a:cs typeface="Calibri"/>
              </a:rPr>
              <a:t>firas</a:t>
            </a:r>
            <a:r>
              <a:rPr lang="fi-FI" sz="2000" dirty="0">
                <a:cs typeface="Calibri"/>
              </a:rPr>
              <a:t>.</a:t>
            </a:r>
          </a:p>
          <a:p>
            <a:pPr marL="0" indent="0">
              <a:buNone/>
            </a:pPr>
            <a:r>
              <a:rPr lang="fi-FI" sz="2000" b="1" dirty="0" err="1"/>
              <a:t>Katoliker</a:t>
            </a:r>
            <a:endParaRPr lang="fi-FI" sz="2000" b="1" dirty="0"/>
          </a:p>
          <a:p>
            <a:r>
              <a:rPr lang="sv-SE" sz="2000" dirty="0"/>
              <a:t>Långfredagen är en dag av fasta och abstinens och andakten kring korsets väg. Korsets väg kan firas både inomhus och utomhus. Andakten kan åtföljas av en pjäs eller firas i tystnad.</a:t>
            </a:r>
          </a:p>
          <a:p>
            <a:pPr marL="0" indent="0">
              <a:buNone/>
            </a:pPr>
            <a:r>
              <a:rPr lang="fi-FI" sz="2000" b="1" dirty="0" err="1"/>
              <a:t>Ortodoxa</a:t>
            </a:r>
            <a:endParaRPr lang="fi-FI" sz="2000" b="1" dirty="0"/>
          </a:p>
          <a:p>
            <a:r>
              <a:rPr lang="fi-FI" sz="2100" dirty="0">
                <a:effectLst/>
                <a:latin typeface="Calibri" panose="020F0502020204030204" pitchFamily="34" charset="0"/>
                <a:ea typeface="Calibri" panose="020F0502020204030204" pitchFamily="34" charset="0"/>
              </a:rPr>
              <a:t>För </a:t>
            </a:r>
            <a:r>
              <a:rPr lang="fi-FI" sz="2100" dirty="0" err="1">
                <a:effectLst/>
                <a:latin typeface="Calibri" panose="020F0502020204030204" pitchFamily="34" charset="0"/>
                <a:ea typeface="Calibri" panose="020F0502020204030204" pitchFamily="34" charset="0"/>
              </a:rPr>
              <a:t>ortodoxerna</a:t>
            </a:r>
            <a:r>
              <a:rPr lang="fi-FI" sz="2100" dirty="0">
                <a:effectLst/>
                <a:latin typeface="Calibri" panose="020F0502020204030204" pitchFamily="34" charset="0"/>
                <a:ea typeface="Calibri" panose="020F0502020204030204" pitchFamily="34" charset="0"/>
              </a:rPr>
              <a:t> </a:t>
            </a:r>
            <a:r>
              <a:rPr lang="fi-FI" sz="2100" dirty="0" err="1">
                <a:effectLst/>
                <a:latin typeface="Calibri" panose="020F0502020204030204" pitchFamily="34" charset="0"/>
                <a:ea typeface="Calibri" panose="020F0502020204030204" pitchFamily="34" charset="0"/>
              </a:rPr>
              <a:t>är</a:t>
            </a:r>
            <a:r>
              <a:rPr lang="fi-FI" sz="2100" dirty="0">
                <a:effectLst/>
                <a:latin typeface="Calibri" panose="020F0502020204030204" pitchFamily="34" charset="0"/>
                <a:ea typeface="Calibri" panose="020F0502020204030204" pitchFamily="34" charset="0"/>
              </a:rPr>
              <a:t> </a:t>
            </a:r>
            <a:r>
              <a:rPr lang="fi-FI" sz="2100" dirty="0" err="1">
                <a:effectLst/>
                <a:latin typeface="Calibri" panose="020F0502020204030204" pitchFamily="34" charset="0"/>
                <a:ea typeface="Calibri" panose="020F0502020204030204" pitchFamily="34" charset="0"/>
              </a:rPr>
              <a:t>Kristi</a:t>
            </a:r>
            <a:r>
              <a:rPr lang="fi-FI" sz="2100" dirty="0">
                <a:effectLst/>
                <a:latin typeface="Calibri" panose="020F0502020204030204" pitchFamily="34" charset="0"/>
                <a:ea typeface="Calibri" panose="020F0502020204030204" pitchFamily="34" charset="0"/>
              </a:rPr>
              <a:t> </a:t>
            </a:r>
            <a:r>
              <a:rPr lang="fi-FI" sz="2100" dirty="0" err="1">
                <a:effectLst/>
                <a:latin typeface="Calibri" panose="020F0502020204030204" pitchFamily="34" charset="0"/>
                <a:ea typeface="Calibri" panose="020F0502020204030204" pitchFamily="34" charset="0"/>
              </a:rPr>
              <a:t>borttagning</a:t>
            </a:r>
            <a:r>
              <a:rPr lang="fi-FI" sz="2100" dirty="0">
                <a:effectLst/>
                <a:latin typeface="Calibri" panose="020F0502020204030204" pitchFamily="34" charset="0"/>
                <a:ea typeface="Calibri" panose="020F0502020204030204" pitchFamily="34" charset="0"/>
              </a:rPr>
              <a:t> </a:t>
            </a:r>
            <a:r>
              <a:rPr lang="fi-FI" sz="2100" dirty="0" err="1">
                <a:effectLst/>
                <a:latin typeface="Calibri" panose="020F0502020204030204" pitchFamily="34" charset="0"/>
                <a:ea typeface="Calibri" panose="020F0502020204030204" pitchFamily="34" charset="0"/>
              </a:rPr>
              <a:t>från</a:t>
            </a:r>
            <a:r>
              <a:rPr lang="fi-FI" sz="2100" dirty="0">
                <a:effectLst/>
                <a:latin typeface="Calibri" panose="020F0502020204030204" pitchFamily="34" charset="0"/>
                <a:ea typeface="Calibri" panose="020F0502020204030204" pitchFamily="34" charset="0"/>
              </a:rPr>
              <a:t> </a:t>
            </a:r>
            <a:r>
              <a:rPr lang="fi-FI" sz="2100" dirty="0" err="1">
                <a:effectLst/>
                <a:latin typeface="Calibri" panose="020F0502020204030204" pitchFamily="34" charset="0"/>
                <a:ea typeface="Calibri" panose="020F0502020204030204" pitchFamily="34" charset="0"/>
              </a:rPr>
              <a:t>korset</a:t>
            </a:r>
            <a:r>
              <a:rPr lang="fi-FI" sz="2100" dirty="0">
                <a:effectLst/>
                <a:latin typeface="Calibri" panose="020F0502020204030204" pitchFamily="34" charset="0"/>
                <a:ea typeface="Calibri" panose="020F0502020204030204" pitchFamily="34" charset="0"/>
              </a:rPr>
              <a:t> </a:t>
            </a:r>
            <a:r>
              <a:rPr lang="fi-FI" sz="2100" dirty="0" err="1">
                <a:effectLst/>
                <a:latin typeface="Calibri" panose="020F0502020204030204" pitchFamily="34" charset="0"/>
                <a:ea typeface="Calibri" panose="020F0502020204030204" pitchFamily="34" charset="0"/>
              </a:rPr>
              <a:t>och</a:t>
            </a:r>
            <a:r>
              <a:rPr lang="fi-FI" sz="2100" dirty="0">
                <a:effectLst/>
                <a:latin typeface="Calibri" panose="020F0502020204030204" pitchFamily="34" charset="0"/>
                <a:ea typeface="Calibri" panose="020F0502020204030204" pitchFamily="34" charset="0"/>
              </a:rPr>
              <a:t> </a:t>
            </a:r>
            <a:r>
              <a:rPr lang="fi-FI" sz="2100" dirty="0" err="1">
                <a:effectLst/>
                <a:latin typeface="Calibri" panose="020F0502020204030204" pitchFamily="34" charset="0"/>
                <a:ea typeface="Calibri" panose="020F0502020204030204" pitchFamily="34" charset="0"/>
              </a:rPr>
              <a:t>hans</a:t>
            </a:r>
            <a:r>
              <a:rPr lang="fi-FI" sz="2100" dirty="0">
                <a:effectLst/>
                <a:latin typeface="Calibri" panose="020F0502020204030204" pitchFamily="34" charset="0"/>
                <a:ea typeface="Calibri" panose="020F0502020204030204" pitchFamily="34" charset="0"/>
              </a:rPr>
              <a:t> </a:t>
            </a:r>
            <a:r>
              <a:rPr lang="fi-FI" sz="2100" dirty="0" err="1">
                <a:effectLst/>
                <a:latin typeface="Calibri" panose="020F0502020204030204" pitchFamily="34" charset="0"/>
                <a:ea typeface="Calibri" panose="020F0502020204030204" pitchFamily="34" charset="0"/>
              </a:rPr>
              <a:t>begravning</a:t>
            </a:r>
            <a:r>
              <a:rPr lang="fi-FI" sz="2100" dirty="0">
                <a:effectLst/>
                <a:latin typeface="Calibri" panose="020F0502020204030204" pitchFamily="34" charset="0"/>
                <a:ea typeface="Calibri" panose="020F0502020204030204" pitchFamily="34" charset="0"/>
              </a:rPr>
              <a:t> en </a:t>
            </a:r>
            <a:r>
              <a:rPr lang="fi-FI" sz="2100" dirty="0" err="1">
                <a:effectLst/>
                <a:latin typeface="Calibri" panose="020F0502020204030204" pitchFamily="34" charset="0"/>
                <a:ea typeface="Calibri" panose="020F0502020204030204" pitchFamily="34" charset="0"/>
              </a:rPr>
              <a:t>viktig</a:t>
            </a:r>
            <a:r>
              <a:rPr lang="fi-FI" sz="2100" dirty="0">
                <a:effectLst/>
                <a:latin typeface="Calibri" panose="020F0502020204030204" pitchFamily="34" charset="0"/>
                <a:ea typeface="Calibri" panose="020F0502020204030204" pitchFamily="34" charset="0"/>
              </a:rPr>
              <a:t> </a:t>
            </a:r>
            <a:r>
              <a:rPr lang="fi-FI" sz="2100" dirty="0" err="1">
                <a:effectLst/>
                <a:latin typeface="Calibri" panose="020F0502020204030204" pitchFamily="34" charset="0"/>
                <a:ea typeface="Calibri" panose="020F0502020204030204" pitchFamily="34" charset="0"/>
              </a:rPr>
              <a:t>gudstjänst</a:t>
            </a:r>
            <a:r>
              <a:rPr lang="fi-FI" sz="2100" dirty="0">
                <a:effectLst/>
                <a:latin typeface="Calibri" panose="020F0502020204030204" pitchFamily="34" charset="0"/>
                <a:ea typeface="Calibri" panose="020F0502020204030204" pitchFamily="34" charset="0"/>
              </a:rPr>
              <a:t> (</a:t>
            </a:r>
            <a:r>
              <a:rPr lang="fi-FI" sz="2100" dirty="0" err="1">
                <a:effectLst/>
                <a:latin typeface="Calibri" panose="020F0502020204030204" pitchFamily="34" charset="0"/>
                <a:ea typeface="Calibri" panose="020F0502020204030204" pitchFamily="34" charset="0"/>
              </a:rPr>
              <a:t>symbolisk</a:t>
            </a:r>
            <a:r>
              <a:rPr lang="fi-FI" sz="2100" dirty="0">
                <a:effectLst/>
                <a:latin typeface="Calibri" panose="020F0502020204030204" pitchFamily="34" charset="0"/>
                <a:ea typeface="Calibri" panose="020F0502020204030204" pitchFamily="34" charset="0"/>
              </a:rPr>
              <a:t> </a:t>
            </a:r>
            <a:r>
              <a:rPr lang="fi-FI" sz="2100" dirty="0" err="1">
                <a:effectLst/>
                <a:latin typeface="Calibri" panose="020F0502020204030204" pitchFamily="34" charset="0"/>
                <a:ea typeface="Calibri" panose="020F0502020204030204" pitchFamily="34" charset="0"/>
              </a:rPr>
              <a:t>drama</a:t>
            </a:r>
            <a:r>
              <a:rPr lang="fi-FI" sz="2100" dirty="0">
                <a:effectLst/>
                <a:latin typeface="Calibri" panose="020F0502020204030204" pitchFamily="34" charset="0"/>
                <a:ea typeface="Calibri" panose="020F0502020204030204" pitchFamily="34" charset="0"/>
              </a:rPr>
              <a:t> i </a:t>
            </a:r>
            <a:r>
              <a:rPr lang="fi-FI" sz="2100" dirty="0" err="1">
                <a:effectLst/>
                <a:latin typeface="Calibri" panose="020F0502020204030204" pitchFamily="34" charset="0"/>
                <a:ea typeface="Calibri" panose="020F0502020204030204" pitchFamily="34" charset="0"/>
              </a:rPr>
              <a:t>kyrkan</a:t>
            </a:r>
            <a:r>
              <a:rPr lang="fi-FI" sz="2100" dirty="0">
                <a:effectLst/>
                <a:latin typeface="Calibri" panose="020F0502020204030204" pitchFamily="34" charset="0"/>
                <a:ea typeface="Calibri" panose="020F0502020204030204" pitchFamily="34" charset="0"/>
              </a:rPr>
              <a:t>).</a:t>
            </a:r>
            <a:endParaRPr lang="fi-FI" sz="2100" dirty="0"/>
          </a:p>
          <a:p>
            <a:endParaRPr lang="fi-FI" sz="2000" dirty="0"/>
          </a:p>
        </p:txBody>
      </p:sp>
      <p:pic>
        <p:nvPicPr>
          <p:cNvPr id="4" name="Kuva 3" descr="Maalaus, jossa Jumala on ristiinnaulitun Jeesuksen luona.">
            <a:extLst>
              <a:ext uri="{FF2B5EF4-FFF2-40B4-BE49-F238E27FC236}">
                <a16:creationId xmlns:a16="http://schemas.microsoft.com/office/drawing/2014/main" id="{1DDC3AFA-35D8-42C2-ACAF-8B563D510F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314" b="-2"/>
          <a:stretch/>
        </p:blipFill>
        <p:spPr>
          <a:xfrm rot="5400000">
            <a:off x="5761577" y="427578"/>
            <a:ext cx="6858000" cy="6002844"/>
          </a:xfrm>
          <a:prstGeom prst="rect">
            <a:avLst/>
          </a:prstGeom>
          <a:effectLst/>
        </p:spPr>
      </p:pic>
      <p:sp>
        <p:nvSpPr>
          <p:cNvPr id="5" name="Alatunnisteen paikkamerkki 4">
            <a:extLst>
              <a:ext uri="{FF2B5EF4-FFF2-40B4-BE49-F238E27FC236}">
                <a16:creationId xmlns:a16="http://schemas.microsoft.com/office/drawing/2014/main" id="{95A3E8C8-F626-F71C-F3DF-5CEDE3A00B5C}"/>
              </a:ext>
            </a:extLst>
          </p:cNvPr>
          <p:cNvSpPr>
            <a:spLocks noGrp="1"/>
          </p:cNvSpPr>
          <p:nvPr>
            <p:ph type="ftr" sz="quarter" idx="11"/>
          </p:nvPr>
        </p:nvSpPr>
        <p:spPr>
          <a:xfrm>
            <a:off x="1894997" y="6399258"/>
            <a:ext cx="4114800" cy="365125"/>
          </a:xfrm>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1977467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239D9458-A6EE-2FCD-3C0B-EC8FE393E1A3}"/>
              </a:ext>
            </a:extLst>
          </p:cNvPr>
          <p:cNvSpPr>
            <a:spLocks noGrp="1"/>
          </p:cNvSpPr>
          <p:nvPr>
            <p:ph type="title"/>
          </p:nvPr>
        </p:nvSpPr>
        <p:spPr>
          <a:xfrm>
            <a:off x="836679" y="723898"/>
            <a:ext cx="6002110" cy="1495425"/>
          </a:xfrm>
        </p:spPr>
        <p:txBody>
          <a:bodyPr>
            <a:normAutofit/>
          </a:bodyPr>
          <a:lstStyle/>
          <a:p>
            <a:r>
              <a:rPr lang="fi-FI" sz="4000" b="1" dirty="0" err="1">
                <a:latin typeface="Algerian" panose="04020705040A02060702" pitchFamily="82" charset="0"/>
                <a:ea typeface="+mj-lt"/>
                <a:cs typeface="Calibri Light"/>
              </a:rPr>
              <a:t>stora</a:t>
            </a:r>
            <a:r>
              <a:rPr lang="fi-FI" sz="4000" b="1" dirty="0">
                <a:latin typeface="Algerian" panose="04020705040A02060702" pitchFamily="82" charset="0"/>
                <a:ea typeface="+mj-lt"/>
                <a:cs typeface="Calibri Light"/>
              </a:rPr>
              <a:t> </a:t>
            </a:r>
            <a:r>
              <a:rPr lang="fi-FI" sz="4000" b="1" dirty="0" err="1">
                <a:latin typeface="Algerian" panose="04020705040A02060702" pitchFamily="82" charset="0"/>
                <a:ea typeface="+mj-lt"/>
                <a:cs typeface="Calibri Light"/>
              </a:rPr>
              <a:t>lördagen</a:t>
            </a:r>
            <a:r>
              <a:rPr lang="fi-FI" sz="4000" b="1" dirty="0">
                <a:latin typeface="Algerian" panose="04020705040A02060702" pitchFamily="82" charset="0"/>
                <a:ea typeface="+mj-lt"/>
                <a:cs typeface="Calibri Light"/>
              </a:rPr>
              <a:t> </a:t>
            </a:r>
            <a:r>
              <a:rPr lang="fi-FI" sz="4000" dirty="0">
                <a:cs typeface="Calibri Light"/>
              </a:rPr>
              <a:t> </a:t>
            </a:r>
            <a:br>
              <a:rPr lang="fi-FI" sz="4000" dirty="0">
                <a:cs typeface="Calibri Light"/>
              </a:rPr>
            </a:br>
            <a:r>
              <a:rPr lang="fi-FI" sz="4000" dirty="0">
                <a:cs typeface="Calibri Light"/>
              </a:rPr>
              <a:t>Jesus i </a:t>
            </a:r>
            <a:r>
              <a:rPr lang="fi-FI" sz="4000" dirty="0" err="1">
                <a:cs typeface="Calibri Light"/>
              </a:rPr>
              <a:t>graven</a:t>
            </a:r>
            <a:endParaRPr lang="fi-FI" sz="4000" dirty="0"/>
          </a:p>
        </p:txBody>
      </p:sp>
      <p:sp>
        <p:nvSpPr>
          <p:cNvPr id="3" name="Sisällön paikkamerkki 2">
            <a:extLst>
              <a:ext uri="{FF2B5EF4-FFF2-40B4-BE49-F238E27FC236}">
                <a16:creationId xmlns:a16="http://schemas.microsoft.com/office/drawing/2014/main" id="{6D056321-3D99-9291-D007-760FB44FA626}"/>
              </a:ext>
            </a:extLst>
          </p:cNvPr>
          <p:cNvSpPr>
            <a:spLocks noGrp="1"/>
          </p:cNvSpPr>
          <p:nvPr>
            <p:ph idx="1"/>
          </p:nvPr>
        </p:nvSpPr>
        <p:spPr>
          <a:xfrm>
            <a:off x="836680" y="2405067"/>
            <a:ext cx="6002110" cy="3729034"/>
          </a:xfrm>
        </p:spPr>
        <p:txBody>
          <a:bodyPr vert="horz" lIns="91440" tIns="45720" rIns="91440" bIns="45720" rtlCol="0">
            <a:normAutofit/>
          </a:bodyPr>
          <a:lstStyle/>
          <a:p>
            <a:pPr marL="0" indent="0">
              <a:buNone/>
            </a:pPr>
            <a:r>
              <a:rPr lang="fi-FI" sz="2000" b="1" dirty="0" err="1">
                <a:ea typeface="+mn-lt"/>
                <a:cs typeface="+mn-lt"/>
              </a:rPr>
              <a:t>Ortodox</a:t>
            </a:r>
            <a:r>
              <a:rPr lang="fi-FI" sz="2000" b="1" dirty="0">
                <a:ea typeface="+mn-lt"/>
                <a:cs typeface="+mn-lt"/>
              </a:rPr>
              <a:t> tradition</a:t>
            </a:r>
          </a:p>
          <a:p>
            <a:r>
              <a:rPr lang="sv-SE" sz="2000" dirty="0">
                <a:ea typeface="+mn-lt"/>
                <a:cs typeface="+mn-lt"/>
              </a:rPr>
              <a:t>Helgdag firas särskilt i den ortodoxa kyrkan.</a:t>
            </a:r>
          </a:p>
          <a:p>
            <a:r>
              <a:rPr lang="sv-SE" sz="2000" dirty="0">
                <a:ea typeface="+mn-lt"/>
                <a:cs typeface="+mn-lt"/>
              </a:rPr>
              <a:t>Mörka textilier byts ut mot vita i mitten av morgonliturgin.</a:t>
            </a:r>
          </a:p>
          <a:p>
            <a:r>
              <a:rPr lang="sv-SE" sz="2000" dirty="0">
                <a:ea typeface="+mn-lt"/>
                <a:cs typeface="+mn-lt"/>
              </a:rPr>
              <a:t>I den ortodoxa kyrkan är den här dagen en allmän dag för katekumener att bli medlemmar i kyrkan.</a:t>
            </a:r>
          </a:p>
          <a:p>
            <a:r>
              <a:rPr lang="sv-SE" sz="2000" dirty="0">
                <a:ea typeface="+mn-lt"/>
                <a:cs typeface="+mn-lt"/>
              </a:rPr>
              <a:t>I den tidiga kyrkotraditionen var påsken den dag då konvertiter till kristendomen döptes.</a:t>
            </a:r>
          </a:p>
          <a:p>
            <a:r>
              <a:rPr lang="sv-SE" sz="2000" dirty="0">
                <a:ea typeface="+mn-lt"/>
                <a:cs typeface="+mn-lt"/>
              </a:rPr>
              <a:t>Metodisterna följer också denna tradition.</a:t>
            </a:r>
            <a:endParaRPr lang="fi-FI" sz="2000" dirty="0">
              <a:cs typeface="Calibri"/>
            </a:endParaRPr>
          </a:p>
        </p:txBody>
      </p:sp>
      <p:pic>
        <p:nvPicPr>
          <p:cNvPr id="8" name="Kuva 7" descr="Veistos jossa neitsyt Maria pitelee kuollutta Jeesusta sylissään.">
            <a:extLst>
              <a:ext uri="{FF2B5EF4-FFF2-40B4-BE49-F238E27FC236}">
                <a16:creationId xmlns:a16="http://schemas.microsoft.com/office/drawing/2014/main" id="{A6621222-C6B7-450A-BC20-64E881FC11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7" b="1467"/>
          <a:stretch/>
        </p:blipFill>
        <p:spPr>
          <a:xfrm rot="5400000">
            <a:off x="6266720" y="932720"/>
            <a:ext cx="6858000" cy="4992560"/>
          </a:xfrm>
          <a:prstGeom prst="rect">
            <a:avLst/>
          </a:prstGeom>
          <a:effectLst/>
        </p:spPr>
      </p:pic>
      <p:sp>
        <p:nvSpPr>
          <p:cNvPr id="4" name="Alatunnisteen paikkamerkki 3">
            <a:extLst>
              <a:ext uri="{FF2B5EF4-FFF2-40B4-BE49-F238E27FC236}">
                <a16:creationId xmlns:a16="http://schemas.microsoft.com/office/drawing/2014/main" id="{6F8D2FBD-D55B-A824-DEBB-5DB95221EB4F}"/>
              </a:ext>
            </a:extLst>
          </p:cNvPr>
          <p:cNvSpPr>
            <a:spLocks noGrp="1"/>
          </p:cNvSpPr>
          <p:nvPr>
            <p:ph type="ftr" sz="quarter" idx="11"/>
          </p:nvPr>
        </p:nvSpPr>
        <p:spPr>
          <a:xfrm>
            <a:off x="2291080" y="6403185"/>
            <a:ext cx="4114800" cy="365125"/>
          </a:xfrm>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3889261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0632F3A-1E02-6EE2-23EA-44995D4DC5CC}"/>
              </a:ext>
            </a:extLst>
          </p:cNvPr>
          <p:cNvSpPr>
            <a:spLocks noGrp="1"/>
          </p:cNvSpPr>
          <p:nvPr>
            <p:ph type="title"/>
          </p:nvPr>
        </p:nvSpPr>
        <p:spPr>
          <a:xfrm>
            <a:off x="3970366" y="609600"/>
            <a:ext cx="4267200" cy="1351472"/>
          </a:xfrm>
        </p:spPr>
        <p:txBody>
          <a:bodyPr>
            <a:normAutofit/>
          </a:bodyPr>
          <a:lstStyle/>
          <a:p>
            <a:pPr algn="ctr"/>
            <a:r>
              <a:rPr lang="fi-FI" sz="3100" b="1" dirty="0" err="1">
                <a:solidFill>
                  <a:schemeClr val="tx1">
                    <a:lumMod val="85000"/>
                    <a:lumOff val="15000"/>
                  </a:schemeClr>
                </a:solidFill>
                <a:latin typeface="Algerian" panose="04020705040A02060702" pitchFamily="82" charset="0"/>
                <a:ea typeface="+mj-lt"/>
                <a:cs typeface="Calibri Light"/>
              </a:rPr>
              <a:t>påsken</a:t>
            </a:r>
            <a:br>
              <a:rPr lang="fi-FI" sz="3100" b="1" dirty="0">
                <a:solidFill>
                  <a:schemeClr val="tx1">
                    <a:lumMod val="85000"/>
                    <a:lumOff val="15000"/>
                  </a:schemeClr>
                </a:solidFill>
                <a:latin typeface="Algerian" panose="04020705040A02060702" pitchFamily="82" charset="0"/>
                <a:ea typeface="+mj-lt"/>
                <a:cs typeface="Calibri Light"/>
              </a:rPr>
            </a:br>
            <a:r>
              <a:rPr lang="fi-FI" sz="3100" dirty="0" err="1">
                <a:solidFill>
                  <a:schemeClr val="tx1">
                    <a:lumMod val="85000"/>
                    <a:lumOff val="15000"/>
                  </a:schemeClr>
                </a:solidFill>
                <a:cs typeface="Calibri Light"/>
              </a:rPr>
              <a:t>Jesu</a:t>
            </a:r>
            <a:r>
              <a:rPr lang="fi-FI" sz="3100" dirty="0">
                <a:solidFill>
                  <a:schemeClr val="tx1">
                    <a:lumMod val="85000"/>
                    <a:lumOff val="15000"/>
                  </a:schemeClr>
                </a:solidFill>
                <a:cs typeface="Calibri Light"/>
              </a:rPr>
              <a:t> </a:t>
            </a:r>
            <a:r>
              <a:rPr lang="fi-FI" sz="3100" dirty="0" err="1">
                <a:solidFill>
                  <a:schemeClr val="tx1">
                    <a:lumMod val="85000"/>
                    <a:lumOff val="15000"/>
                  </a:schemeClr>
                </a:solidFill>
                <a:cs typeface="Calibri Light"/>
              </a:rPr>
              <a:t>uppståndelse</a:t>
            </a:r>
            <a:endParaRPr lang="fi-FI" sz="3100" dirty="0">
              <a:solidFill>
                <a:schemeClr val="tx1">
                  <a:lumMod val="85000"/>
                  <a:lumOff val="15000"/>
                </a:schemeClr>
              </a:solidFill>
            </a:endParaRPr>
          </a:p>
        </p:txBody>
      </p:sp>
      <p:pic>
        <p:nvPicPr>
          <p:cNvPr id="7" name="Kuva 6" descr="Mosaiikkienkeli.">
            <a:extLst>
              <a:ext uri="{FF2B5EF4-FFF2-40B4-BE49-F238E27FC236}">
                <a16:creationId xmlns:a16="http://schemas.microsoft.com/office/drawing/2014/main" id="{BED2F915-6701-4015-9FCD-66A1F3BE16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117" r="26466"/>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Sisällön paikkamerkki 2">
            <a:extLst>
              <a:ext uri="{FF2B5EF4-FFF2-40B4-BE49-F238E27FC236}">
                <a16:creationId xmlns:a16="http://schemas.microsoft.com/office/drawing/2014/main" id="{FC87098C-D6A6-D703-3D36-08E081153FDF}"/>
              </a:ext>
            </a:extLst>
          </p:cNvPr>
          <p:cNvSpPr>
            <a:spLocks noGrp="1"/>
          </p:cNvSpPr>
          <p:nvPr>
            <p:ph idx="1"/>
          </p:nvPr>
        </p:nvSpPr>
        <p:spPr>
          <a:xfrm>
            <a:off x="4198966" y="2147357"/>
            <a:ext cx="3810000" cy="4101042"/>
          </a:xfrm>
        </p:spPr>
        <p:txBody>
          <a:bodyPr vert="horz" lIns="91440" tIns="45720" rIns="91440" bIns="45720" rtlCol="0">
            <a:normAutofit/>
          </a:bodyPr>
          <a:lstStyle/>
          <a:p>
            <a:r>
              <a:rPr lang="sv-SE" sz="2000" dirty="0">
                <a:solidFill>
                  <a:schemeClr val="tx1">
                    <a:lumMod val="85000"/>
                    <a:lumOff val="15000"/>
                  </a:schemeClr>
                </a:solidFill>
                <a:cs typeface="Calibri"/>
              </a:rPr>
              <a:t>Kvinnorna gick till graven för att smörja Jesu kropp.</a:t>
            </a:r>
          </a:p>
          <a:p>
            <a:r>
              <a:rPr lang="sv-SE" sz="2000" dirty="0">
                <a:solidFill>
                  <a:schemeClr val="tx1">
                    <a:lumMod val="85000"/>
                    <a:lumOff val="15000"/>
                  </a:schemeClr>
                </a:solidFill>
                <a:cs typeface="Calibri"/>
              </a:rPr>
              <a:t>När de kom fram till graven fann de att stenen inte var på plats, vakterna hade gått och graven var tom.</a:t>
            </a:r>
          </a:p>
          <a:p>
            <a:r>
              <a:rPr lang="sv-SE" sz="2000" dirty="0">
                <a:solidFill>
                  <a:schemeClr val="tx1">
                    <a:lumMod val="85000"/>
                    <a:lumOff val="15000"/>
                  </a:schemeClr>
                </a:solidFill>
                <a:cs typeface="Calibri"/>
              </a:rPr>
              <a:t>En ängel informerade kvinnorna om att Jesus hade uppstått från de döda.</a:t>
            </a:r>
          </a:p>
          <a:p>
            <a:r>
              <a:rPr lang="sv-SE" sz="2000" dirty="0">
                <a:solidFill>
                  <a:schemeClr val="tx1">
                    <a:lumMod val="85000"/>
                    <a:lumOff val="15000"/>
                  </a:schemeClr>
                </a:solidFill>
                <a:cs typeface="Calibri"/>
              </a:rPr>
              <a:t>Kvinnorna gick för att berätta för lärjungarna om uppståndelsen.</a:t>
            </a:r>
            <a:endParaRPr lang="fi-FI" sz="2000" dirty="0">
              <a:solidFill>
                <a:schemeClr val="tx1">
                  <a:lumMod val="85000"/>
                  <a:lumOff val="15000"/>
                </a:schemeClr>
              </a:solidFill>
              <a:cs typeface="Calibri"/>
            </a:endParaRPr>
          </a:p>
        </p:txBody>
      </p:sp>
      <p:pic>
        <p:nvPicPr>
          <p:cNvPr id="5" name="Kuva 4" descr="Ortodoksiseen perinteeseen kuuluvia pääsiäismunia.">
            <a:extLst>
              <a:ext uri="{FF2B5EF4-FFF2-40B4-BE49-F238E27FC236}">
                <a16:creationId xmlns:a16="http://schemas.microsoft.com/office/drawing/2014/main" id="{7AD2564D-A2DF-4D01-A7E4-9991E06928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47" r="2370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4" name="Alatunnisteen paikkamerkki 3">
            <a:extLst>
              <a:ext uri="{FF2B5EF4-FFF2-40B4-BE49-F238E27FC236}">
                <a16:creationId xmlns:a16="http://schemas.microsoft.com/office/drawing/2014/main" id="{C5D149AB-9F79-ED31-B9D0-D56173F71D04}"/>
              </a:ext>
            </a:extLst>
          </p:cNvPr>
          <p:cNvSpPr>
            <a:spLocks noGrp="1"/>
          </p:cNvSpPr>
          <p:nvPr>
            <p:ph type="ftr" sz="quarter" idx="11"/>
          </p:nvPr>
        </p:nvSpPr>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354441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707978-6632-9D6E-000A-292BEADE7DC9}"/>
              </a:ext>
            </a:extLst>
          </p:cNvPr>
          <p:cNvSpPr>
            <a:spLocks noGrp="1"/>
          </p:cNvSpPr>
          <p:nvPr>
            <p:ph type="title"/>
          </p:nvPr>
        </p:nvSpPr>
        <p:spPr>
          <a:xfrm>
            <a:off x="899160" y="355706"/>
            <a:ext cx="10515600" cy="1325563"/>
          </a:xfrm>
        </p:spPr>
        <p:txBody>
          <a:bodyPr>
            <a:normAutofit fontScale="90000"/>
          </a:bodyPr>
          <a:lstStyle/>
          <a:p>
            <a:r>
              <a:rPr lang="fi-FI" b="1" dirty="0" err="1">
                <a:latin typeface="Algerian" panose="04020705040A02060702" pitchFamily="82" charset="0"/>
                <a:ea typeface="+mj-lt"/>
                <a:cs typeface="Calibri Light"/>
              </a:rPr>
              <a:t>påsken</a:t>
            </a:r>
            <a:r>
              <a:rPr lang="fi-FI" b="1" dirty="0">
                <a:latin typeface="Algerian" panose="04020705040A02060702" pitchFamily="82" charset="0"/>
                <a:ea typeface="+mj-lt"/>
                <a:cs typeface="Calibri Light"/>
              </a:rPr>
              <a:t> </a:t>
            </a:r>
            <a:br>
              <a:rPr lang="fi-FI" b="1" dirty="0">
                <a:latin typeface="Algerian" panose="04020705040A02060702" pitchFamily="82" charset="0"/>
                <a:ea typeface="+mj-lt"/>
                <a:cs typeface="Calibri Light"/>
              </a:rPr>
            </a:br>
            <a:r>
              <a:rPr lang="fi-FI" dirty="0" err="1">
                <a:cs typeface="Calibri Light"/>
              </a:rPr>
              <a:t>Jesu</a:t>
            </a:r>
            <a:r>
              <a:rPr lang="fi-FI" dirty="0">
                <a:cs typeface="Calibri Light"/>
              </a:rPr>
              <a:t> </a:t>
            </a:r>
            <a:r>
              <a:rPr lang="fi-FI" dirty="0" err="1">
                <a:cs typeface="Calibri Light"/>
              </a:rPr>
              <a:t>uppståndelse</a:t>
            </a:r>
            <a:br>
              <a:rPr lang="fi-FI" dirty="0">
                <a:cs typeface="Calibri Light"/>
              </a:rPr>
            </a:br>
            <a:r>
              <a:rPr lang="fi-FI" sz="1800" b="1" dirty="0" err="1">
                <a:cs typeface="Calibri Light"/>
              </a:rPr>
              <a:t>exempel</a:t>
            </a:r>
            <a:r>
              <a:rPr lang="fi-FI" sz="1800" b="1" dirty="0">
                <a:cs typeface="Calibri Light"/>
              </a:rPr>
              <a:t> </a:t>
            </a:r>
            <a:r>
              <a:rPr lang="fi-FI" sz="1800" b="1" dirty="0" err="1">
                <a:cs typeface="Calibri Light"/>
              </a:rPr>
              <a:t>från</a:t>
            </a:r>
            <a:r>
              <a:rPr lang="fi-FI" sz="1800" b="1" dirty="0">
                <a:cs typeface="Calibri Light"/>
              </a:rPr>
              <a:t> </a:t>
            </a:r>
            <a:r>
              <a:rPr lang="fi-FI" sz="1800" b="1" dirty="0" err="1">
                <a:cs typeface="Calibri Light"/>
              </a:rPr>
              <a:t>kyrkors</a:t>
            </a:r>
            <a:r>
              <a:rPr lang="fi-FI" sz="1800" b="1" dirty="0">
                <a:cs typeface="Calibri Light"/>
              </a:rPr>
              <a:t> </a:t>
            </a:r>
            <a:r>
              <a:rPr lang="fi-FI" sz="1800" b="1" dirty="0" err="1">
                <a:cs typeface="Calibri Light"/>
              </a:rPr>
              <a:t>traditioner</a:t>
            </a:r>
            <a:endParaRPr lang="fi-FI" sz="1800" b="1" dirty="0"/>
          </a:p>
        </p:txBody>
      </p:sp>
      <p:sp>
        <p:nvSpPr>
          <p:cNvPr id="3" name="Sisällön paikkamerkki 2">
            <a:extLst>
              <a:ext uri="{FF2B5EF4-FFF2-40B4-BE49-F238E27FC236}">
                <a16:creationId xmlns:a16="http://schemas.microsoft.com/office/drawing/2014/main" id="{EA6BD5BD-C810-B2D6-C7F4-1E9719AD7D5E}"/>
              </a:ext>
            </a:extLst>
          </p:cNvPr>
          <p:cNvSpPr>
            <a:spLocks noGrp="1"/>
          </p:cNvSpPr>
          <p:nvPr>
            <p:ph idx="1"/>
          </p:nvPr>
        </p:nvSpPr>
        <p:spPr>
          <a:xfrm>
            <a:off x="536713" y="2044700"/>
            <a:ext cx="10817088" cy="4564822"/>
          </a:xfrm>
        </p:spPr>
        <p:txBody>
          <a:bodyPr vert="horz" lIns="91440" tIns="45720" rIns="91440" bIns="45720" rtlCol="0" anchor="t">
            <a:normAutofit fontScale="32500" lnSpcReduction="20000"/>
          </a:bodyPr>
          <a:lstStyle/>
          <a:p>
            <a:pPr marL="0" indent="0">
              <a:buNone/>
            </a:pPr>
            <a:r>
              <a:rPr lang="fi-FI" sz="5000" b="1" dirty="0" err="1">
                <a:ea typeface="+mn-lt"/>
                <a:cs typeface="+mn-lt"/>
              </a:rPr>
              <a:t>Ortodoxa</a:t>
            </a:r>
            <a:r>
              <a:rPr lang="fi-FI" sz="5000" b="1" dirty="0">
                <a:ea typeface="+mn-lt"/>
                <a:cs typeface="+mn-lt"/>
              </a:rPr>
              <a:t> </a:t>
            </a:r>
            <a:r>
              <a:rPr lang="fi-FI" sz="5000" b="1" dirty="0" err="1">
                <a:ea typeface="+mn-lt"/>
                <a:cs typeface="+mn-lt"/>
              </a:rPr>
              <a:t>traditionen</a:t>
            </a:r>
            <a:endParaRPr lang="fi-FI" sz="5000" b="1" dirty="0">
              <a:ea typeface="+mn-lt"/>
              <a:cs typeface="+mn-lt"/>
            </a:endParaRPr>
          </a:p>
          <a:p>
            <a:r>
              <a:rPr lang="sv-SE" sz="5500" dirty="0">
                <a:ea typeface="+mn-lt"/>
                <a:cs typeface="+mn-lt"/>
              </a:rPr>
              <a:t>Kyrkorna håller en påskgudstjänst där man går runt kyrkan utanför (korsprocession).En tom kyrka representerar Kristi tomma grav</a:t>
            </a:r>
            <a:r>
              <a:rPr lang="fi-FI" sz="5500" dirty="0">
                <a:ea typeface="+mn-lt"/>
                <a:cs typeface="+mn-lt"/>
              </a:rPr>
              <a:t>. </a:t>
            </a:r>
            <a:r>
              <a:rPr lang="fi-FI" sz="5500" dirty="0">
                <a:ea typeface="+mn-lt"/>
                <a:cs typeface="+mn-lt"/>
                <a:hlinkClick r:id="rId2"/>
              </a:rPr>
              <a:t>Video pääsiäisyön jumalanpalveluksesta </a:t>
            </a:r>
            <a:r>
              <a:rPr lang="fi-FI" sz="5500" dirty="0">
                <a:ea typeface="+mn-lt"/>
                <a:cs typeface="+mn-lt"/>
              </a:rPr>
              <a:t>(7min).</a:t>
            </a:r>
          </a:p>
          <a:p>
            <a:r>
              <a:rPr lang="fi-FI" sz="5500" dirty="0">
                <a:ea typeface="+mn-lt"/>
                <a:cs typeface="+mn-lt"/>
              </a:rPr>
              <a:t>I </a:t>
            </a:r>
            <a:r>
              <a:rPr lang="fi-FI" sz="5500" dirty="0" err="1">
                <a:ea typeface="+mn-lt"/>
                <a:cs typeface="+mn-lt"/>
              </a:rPr>
              <a:t>kyrkan</a:t>
            </a:r>
            <a:r>
              <a:rPr lang="fi-FI" sz="5500" dirty="0">
                <a:ea typeface="+mn-lt"/>
                <a:cs typeface="+mn-lt"/>
              </a:rPr>
              <a:t> </a:t>
            </a:r>
            <a:r>
              <a:rPr lang="fi-FI" sz="5500" dirty="0" err="1">
                <a:ea typeface="+mn-lt"/>
                <a:cs typeface="+mn-lt"/>
              </a:rPr>
              <a:t>ljuder</a:t>
            </a:r>
            <a:r>
              <a:rPr lang="fi-FI" sz="5500" dirty="0">
                <a:ea typeface="+mn-lt"/>
                <a:cs typeface="+mn-lt"/>
              </a:rPr>
              <a:t> </a:t>
            </a:r>
            <a:r>
              <a:rPr lang="fi-FI" sz="5500" dirty="0" err="1">
                <a:ea typeface="+mn-lt"/>
                <a:cs typeface="+mn-lt"/>
              </a:rPr>
              <a:t>påskhälsningen</a:t>
            </a:r>
            <a:r>
              <a:rPr lang="fi-FI" sz="5500" dirty="0">
                <a:ea typeface="+mn-lt"/>
                <a:cs typeface="+mn-lt"/>
              </a:rPr>
              <a:t>: ”Kristus </a:t>
            </a:r>
            <a:r>
              <a:rPr lang="fi-FI" sz="5500" dirty="0" err="1">
                <a:ea typeface="+mn-lt"/>
                <a:cs typeface="+mn-lt"/>
              </a:rPr>
              <a:t>är</a:t>
            </a:r>
            <a:r>
              <a:rPr lang="fi-FI" sz="5500" dirty="0">
                <a:ea typeface="+mn-lt"/>
                <a:cs typeface="+mn-lt"/>
              </a:rPr>
              <a:t> </a:t>
            </a:r>
            <a:r>
              <a:rPr lang="fi-FI" sz="5500" dirty="0" err="1">
                <a:ea typeface="+mn-lt"/>
                <a:cs typeface="+mn-lt"/>
              </a:rPr>
              <a:t>uppstånden</a:t>
            </a:r>
            <a:r>
              <a:rPr lang="fi-FI" sz="5500" dirty="0">
                <a:ea typeface="+mn-lt"/>
                <a:cs typeface="+mn-lt"/>
              </a:rPr>
              <a:t> för de </a:t>
            </a:r>
            <a:r>
              <a:rPr lang="fi-FI" sz="5500" dirty="0" err="1">
                <a:ea typeface="+mn-lt"/>
                <a:cs typeface="+mn-lt"/>
              </a:rPr>
              <a:t>döda</a:t>
            </a:r>
            <a:r>
              <a:rPr lang="fi-FI" sz="5500" dirty="0">
                <a:ea typeface="+mn-lt"/>
                <a:cs typeface="+mn-lt"/>
              </a:rPr>
              <a:t>!” </a:t>
            </a:r>
            <a:r>
              <a:rPr lang="fi-FI" sz="5500" dirty="0" err="1">
                <a:ea typeface="+mn-lt"/>
                <a:cs typeface="+mn-lt"/>
              </a:rPr>
              <a:t>och</a:t>
            </a:r>
            <a:r>
              <a:rPr lang="fi-FI" sz="5500" dirty="0">
                <a:ea typeface="+mn-lt"/>
                <a:cs typeface="+mn-lt"/>
              </a:rPr>
              <a:t> </a:t>
            </a:r>
            <a:r>
              <a:rPr lang="fi-FI" sz="5500" dirty="0" err="1">
                <a:ea typeface="+mn-lt"/>
                <a:cs typeface="+mn-lt"/>
              </a:rPr>
              <a:t>svaret</a:t>
            </a:r>
            <a:r>
              <a:rPr lang="fi-FI" sz="5500" dirty="0">
                <a:ea typeface="+mn-lt"/>
                <a:cs typeface="+mn-lt"/>
              </a:rPr>
              <a:t> ”</a:t>
            </a:r>
            <a:r>
              <a:rPr lang="fi-FI" sz="5500" dirty="0" err="1">
                <a:ea typeface="+mn-lt"/>
                <a:cs typeface="+mn-lt"/>
              </a:rPr>
              <a:t>Sannerligen</a:t>
            </a:r>
            <a:r>
              <a:rPr lang="fi-FI" sz="5500" dirty="0">
                <a:ea typeface="+mn-lt"/>
                <a:cs typeface="+mn-lt"/>
              </a:rPr>
              <a:t> </a:t>
            </a:r>
            <a:r>
              <a:rPr lang="fi-FI" sz="5500" dirty="0" err="1">
                <a:ea typeface="+mn-lt"/>
                <a:cs typeface="+mn-lt"/>
              </a:rPr>
              <a:t>uppstånden</a:t>
            </a:r>
            <a:r>
              <a:rPr lang="fi-FI" sz="5500" dirty="0">
                <a:ea typeface="+mn-lt"/>
                <a:cs typeface="+mn-lt"/>
              </a:rPr>
              <a:t>!” </a:t>
            </a:r>
            <a:r>
              <a:rPr lang="fi-FI" sz="5500" dirty="0" err="1">
                <a:ea typeface="+mn-lt"/>
                <a:cs typeface="+mn-lt"/>
              </a:rPr>
              <a:t>på</a:t>
            </a:r>
            <a:r>
              <a:rPr lang="fi-FI" sz="5500" dirty="0">
                <a:ea typeface="+mn-lt"/>
                <a:cs typeface="+mn-lt"/>
              </a:rPr>
              <a:t> </a:t>
            </a:r>
            <a:r>
              <a:rPr lang="fi-FI" sz="5500" dirty="0" err="1">
                <a:ea typeface="+mn-lt"/>
                <a:cs typeface="+mn-lt"/>
              </a:rPr>
              <a:t>olika</a:t>
            </a:r>
            <a:r>
              <a:rPr lang="fi-FI" sz="5500" dirty="0">
                <a:ea typeface="+mn-lt"/>
                <a:cs typeface="+mn-lt"/>
              </a:rPr>
              <a:t> </a:t>
            </a:r>
            <a:r>
              <a:rPr lang="fi-FI" sz="5500" dirty="0" err="1">
                <a:ea typeface="+mn-lt"/>
                <a:cs typeface="+mn-lt"/>
              </a:rPr>
              <a:t>språk</a:t>
            </a:r>
            <a:r>
              <a:rPr lang="fi-FI" sz="5500" dirty="0">
                <a:ea typeface="+mn-lt"/>
                <a:cs typeface="+mn-lt"/>
              </a:rPr>
              <a:t>.</a:t>
            </a:r>
            <a:endParaRPr lang="fi-FI" sz="5500" strike="sngStrike" dirty="0">
              <a:ea typeface="+mn-lt"/>
              <a:cs typeface="+mn-lt"/>
            </a:endParaRPr>
          </a:p>
          <a:p>
            <a:r>
              <a:rPr lang="sv-SE" sz="5500" dirty="0" err="1">
                <a:ea typeface="+mn-lt"/>
                <a:cs typeface="+mn-lt"/>
              </a:rPr>
              <a:t>Påsktropariet</a:t>
            </a:r>
            <a:r>
              <a:rPr lang="sv-SE" sz="5500" dirty="0">
                <a:ea typeface="+mn-lt"/>
                <a:cs typeface="+mn-lt"/>
              </a:rPr>
              <a:t>, den festliga sången, sjungs i kyrkorna vid påsk ett stort antal gånger och på så många olika språk som möjligt. Påsken är en fest för hela världen! I länken kan höras </a:t>
            </a:r>
            <a:r>
              <a:rPr lang="sv-SE" sz="5500" dirty="0" err="1">
                <a:ea typeface="+mn-lt"/>
                <a:cs typeface="+mn-lt"/>
                <a:hlinkClick r:id="rId3"/>
              </a:rPr>
              <a:t>påsktroparian</a:t>
            </a:r>
            <a:r>
              <a:rPr lang="sv-SE" sz="5500" dirty="0">
                <a:ea typeface="+mn-lt"/>
                <a:cs typeface="+mn-lt"/>
                <a:hlinkClick r:id="rId3"/>
              </a:rPr>
              <a:t> på finska svenska och </a:t>
            </a:r>
            <a:r>
              <a:rPr lang="sv-SE" sz="5500" dirty="0" err="1">
                <a:ea typeface="+mn-lt"/>
                <a:cs typeface="+mn-lt"/>
                <a:hlinkClick r:id="rId3"/>
              </a:rPr>
              <a:t>kyrkoslaviska</a:t>
            </a:r>
            <a:r>
              <a:rPr lang="sv-SE" sz="5500" dirty="0">
                <a:ea typeface="+mn-lt"/>
                <a:cs typeface="+mn-lt"/>
                <a:hlinkClick r:id="rId3"/>
              </a:rPr>
              <a:t> </a:t>
            </a:r>
            <a:r>
              <a:rPr lang="fi-FI" sz="5500" dirty="0">
                <a:ea typeface="+mn-lt"/>
                <a:cs typeface="+mn-lt"/>
              </a:rPr>
              <a:t>(1min).</a:t>
            </a:r>
            <a:r>
              <a:rPr lang="fi-FI" sz="5500" dirty="0">
                <a:ea typeface="+mn-lt"/>
                <a:cs typeface="+mn-lt"/>
                <a:hlinkClick r:id="rId3"/>
              </a:rPr>
              <a:t> </a:t>
            </a:r>
            <a:endParaRPr lang="fi-FI" sz="5500" dirty="0">
              <a:ea typeface="+mn-lt"/>
              <a:cs typeface="+mn-lt"/>
            </a:endParaRPr>
          </a:p>
          <a:p>
            <a:r>
              <a:rPr lang="sv-SE" sz="5500" dirty="0">
                <a:ea typeface="+mn-lt"/>
                <a:cs typeface="+mn-lt"/>
              </a:rPr>
              <a:t>Hemmen har förberett sig för påsken med sju veckors fasta. </a:t>
            </a:r>
          </a:p>
          <a:p>
            <a:r>
              <a:rPr lang="sv-SE" sz="5500" dirty="0">
                <a:ea typeface="+mn-lt"/>
                <a:cs typeface="+mn-lt"/>
              </a:rPr>
              <a:t>Festliga godsaker förbereds inför påsken. Förutom många rätter innehåller påskbordet påskägg, färgade och dekorerade ägg, pasha och </a:t>
            </a:r>
            <a:r>
              <a:rPr lang="sv-SE" sz="5500" dirty="0" err="1">
                <a:ea typeface="+mn-lt"/>
                <a:cs typeface="+mn-lt"/>
              </a:rPr>
              <a:t>kulitsa</a:t>
            </a:r>
            <a:r>
              <a:rPr lang="sv-SE" sz="5500" dirty="0">
                <a:ea typeface="+mn-lt"/>
                <a:cs typeface="+mn-lt"/>
              </a:rPr>
              <a:t>. </a:t>
            </a:r>
          </a:p>
          <a:p>
            <a:r>
              <a:rPr lang="sv-SE" sz="5500" dirty="0">
                <a:ea typeface="+mn-lt"/>
                <a:cs typeface="+mn-lt"/>
              </a:rPr>
              <a:t>Pasha är en </a:t>
            </a:r>
            <a:r>
              <a:rPr lang="sv-SE" sz="5500" dirty="0" err="1">
                <a:ea typeface="+mn-lt"/>
                <a:cs typeface="+mn-lt"/>
              </a:rPr>
              <a:t>påskdessert</a:t>
            </a:r>
            <a:r>
              <a:rPr lang="sv-SE" sz="5500" dirty="0">
                <a:ea typeface="+mn-lt"/>
                <a:cs typeface="+mn-lt"/>
              </a:rPr>
              <a:t> gjord av grädde, kvarg, smör och socker, som placeras ovanpå </a:t>
            </a:r>
            <a:r>
              <a:rPr lang="sv-SE" sz="5500" dirty="0" err="1">
                <a:ea typeface="+mn-lt"/>
                <a:cs typeface="+mn-lt"/>
              </a:rPr>
              <a:t>kulitsa</a:t>
            </a:r>
            <a:r>
              <a:rPr lang="sv-SE" sz="5500" dirty="0">
                <a:ea typeface="+mn-lt"/>
                <a:cs typeface="+mn-lt"/>
              </a:rPr>
              <a:t>, en söt </a:t>
            </a:r>
            <a:r>
              <a:rPr lang="sv-SE" sz="5500" dirty="0" err="1">
                <a:ea typeface="+mn-lt"/>
                <a:cs typeface="+mn-lt"/>
              </a:rPr>
              <a:t>påskrulle</a:t>
            </a:r>
            <a:r>
              <a:rPr lang="sv-SE" sz="5500" dirty="0">
                <a:ea typeface="+mn-lt"/>
                <a:cs typeface="+mn-lt"/>
              </a:rPr>
              <a:t>. </a:t>
            </a:r>
          </a:p>
          <a:p>
            <a:r>
              <a:rPr lang="sv-SE" sz="5500" dirty="0">
                <a:ea typeface="+mn-lt"/>
                <a:cs typeface="+mn-lt"/>
              </a:rPr>
              <a:t>Man kan tävla med ägg genom att slå dem mot varandra. Samtidigt sägs påskhälsningen "Kristus är uppstånden från de döda!" och den andra svarar: ”Sannerligen uppstånden!". Vinnaren är den vars ägg förblir intakt.</a:t>
            </a:r>
          </a:p>
          <a:p>
            <a:r>
              <a:rPr lang="sv-SE" sz="5500" dirty="0">
                <a:ea typeface="+mn-lt"/>
                <a:cs typeface="+mn-lt"/>
              </a:rPr>
              <a:t>Hemmen dekoreras med påskägg och välsignade videkvistar placeras på ikoner under den festliga årstiden, som pågår fram till Kristi himmelsfärdsdag.</a:t>
            </a:r>
            <a:endParaRPr lang="fi-FI" dirty="0">
              <a:cs typeface="Calibri"/>
            </a:endParaRPr>
          </a:p>
          <a:p>
            <a:endParaRPr lang="fi-FI" dirty="0">
              <a:cs typeface="Calibri"/>
            </a:endParaRPr>
          </a:p>
        </p:txBody>
      </p:sp>
      <p:sp>
        <p:nvSpPr>
          <p:cNvPr id="4" name="Alatunnisteen paikkamerkki 3">
            <a:extLst>
              <a:ext uri="{FF2B5EF4-FFF2-40B4-BE49-F238E27FC236}">
                <a16:creationId xmlns:a16="http://schemas.microsoft.com/office/drawing/2014/main" id="{9B6A766E-EB3A-4AC3-B455-6197D1D0AA15}"/>
              </a:ext>
            </a:extLst>
          </p:cNvPr>
          <p:cNvSpPr>
            <a:spLocks noGrp="1"/>
          </p:cNvSpPr>
          <p:nvPr>
            <p:ph type="ftr" sz="quarter" idx="11"/>
          </p:nvPr>
        </p:nvSpPr>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2640537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E22A4D58-0E5A-4B4F-8976-702420257EE6}"/>
              </a:ext>
            </a:extLst>
          </p:cNvPr>
          <p:cNvSpPr>
            <a:spLocks noGrp="1"/>
          </p:cNvSpPr>
          <p:nvPr>
            <p:ph type="title"/>
          </p:nvPr>
        </p:nvSpPr>
        <p:spPr>
          <a:xfrm>
            <a:off x="6513788" y="365125"/>
            <a:ext cx="4840010" cy="1807305"/>
          </a:xfrm>
        </p:spPr>
        <p:txBody>
          <a:bodyPr>
            <a:normAutofit/>
          </a:bodyPr>
          <a:lstStyle/>
          <a:p>
            <a:r>
              <a:rPr lang="fi-FI" sz="4100" dirty="0" err="1">
                <a:latin typeface="Algerian" panose="04020705040A02060702" pitchFamily="82" charset="0"/>
              </a:rPr>
              <a:t>Påsk</a:t>
            </a:r>
            <a:r>
              <a:rPr lang="fi-FI" sz="4100" dirty="0">
                <a:latin typeface="Algerian" panose="04020705040A02060702" pitchFamily="82" charset="0"/>
              </a:rPr>
              <a:t> </a:t>
            </a:r>
            <a:br>
              <a:rPr lang="fi-FI" sz="4100" dirty="0">
                <a:latin typeface="Algerian" panose="04020705040A02060702" pitchFamily="82" charset="0"/>
              </a:rPr>
            </a:br>
            <a:r>
              <a:rPr lang="fi-FI" sz="4100" dirty="0" err="1">
                <a:latin typeface="+mn-lt"/>
              </a:rPr>
              <a:t>Kristendomens</a:t>
            </a:r>
            <a:r>
              <a:rPr lang="fi-FI" sz="4100" dirty="0">
                <a:latin typeface="+mn-lt"/>
              </a:rPr>
              <a:t> </a:t>
            </a:r>
            <a:r>
              <a:rPr lang="fi-FI" sz="4100" dirty="0" err="1">
                <a:latin typeface="+mn-lt"/>
              </a:rPr>
              <a:t>största</a:t>
            </a:r>
            <a:r>
              <a:rPr lang="fi-FI" sz="4100" dirty="0">
                <a:latin typeface="+mn-lt"/>
              </a:rPr>
              <a:t> </a:t>
            </a:r>
            <a:r>
              <a:rPr lang="fi-FI" sz="4100" dirty="0" err="1">
                <a:latin typeface="+mn-lt"/>
              </a:rPr>
              <a:t>fest</a:t>
            </a:r>
            <a:endParaRPr lang="fi-FI" sz="4100" dirty="0">
              <a:latin typeface="+mn-lt"/>
            </a:endParaRPr>
          </a:p>
        </p:txBody>
      </p:sp>
      <p:sp>
        <p:nvSpPr>
          <p:cNvPr id="3" name="Sisällön paikkamerkki 2">
            <a:extLst>
              <a:ext uri="{FF2B5EF4-FFF2-40B4-BE49-F238E27FC236}">
                <a16:creationId xmlns:a16="http://schemas.microsoft.com/office/drawing/2014/main" id="{8407EA17-D393-445B-93C4-5642F1943A25}"/>
              </a:ext>
            </a:extLst>
          </p:cNvPr>
          <p:cNvSpPr>
            <a:spLocks noGrp="1"/>
          </p:cNvSpPr>
          <p:nvPr>
            <p:ph idx="1"/>
          </p:nvPr>
        </p:nvSpPr>
        <p:spPr>
          <a:xfrm>
            <a:off x="5683045" y="2333297"/>
            <a:ext cx="6351640" cy="4264148"/>
          </a:xfrm>
        </p:spPr>
        <p:txBody>
          <a:bodyPr>
            <a:normAutofit/>
          </a:bodyPr>
          <a:lstStyle/>
          <a:p>
            <a:r>
              <a:rPr lang="sv-SE" sz="2000" dirty="0"/>
              <a:t>Denna serie ekumeniska diabilder berättar om de bibliska händelserna under påsken och hur påsken firas i olika samfund och samfund.</a:t>
            </a:r>
            <a:endParaRPr lang="fi-FI" sz="2000" dirty="0"/>
          </a:p>
          <a:p>
            <a:r>
              <a:rPr lang="fi-FI" altLang="fi-FI" sz="2000" dirty="0" err="1"/>
              <a:t>Ekumenik</a:t>
            </a:r>
            <a:r>
              <a:rPr lang="fi-FI" altLang="fi-FI" sz="2000" dirty="0"/>
              <a:t> </a:t>
            </a:r>
            <a:r>
              <a:rPr lang="fi-FI" altLang="fi-FI" sz="2000" dirty="0" err="1"/>
              <a:t>är</a:t>
            </a:r>
            <a:r>
              <a:rPr lang="fi-FI" altLang="fi-FI" sz="2000" dirty="0"/>
              <a:t> </a:t>
            </a:r>
            <a:r>
              <a:rPr lang="fi-FI" altLang="fi-FI" sz="2000" dirty="0" err="1"/>
              <a:t>sammarbetet</a:t>
            </a:r>
            <a:r>
              <a:rPr lang="fi-FI" altLang="fi-FI" sz="2000" dirty="0"/>
              <a:t> </a:t>
            </a:r>
            <a:r>
              <a:rPr lang="fi-FI" altLang="fi-FI" sz="2000" dirty="0" err="1"/>
              <a:t>mellan</a:t>
            </a:r>
            <a:r>
              <a:rPr lang="fi-FI" altLang="fi-FI" sz="2000" dirty="0"/>
              <a:t> de </a:t>
            </a:r>
            <a:r>
              <a:rPr lang="fi-FI" altLang="fi-FI" sz="2000" dirty="0" err="1"/>
              <a:t>kristna</a:t>
            </a:r>
            <a:r>
              <a:rPr lang="fi-FI" altLang="fi-FI" sz="2000" dirty="0"/>
              <a:t> </a:t>
            </a:r>
            <a:r>
              <a:rPr lang="fi-FI" altLang="fi-FI" sz="2000" dirty="0" err="1"/>
              <a:t>kyrkorna</a:t>
            </a:r>
            <a:r>
              <a:rPr lang="fi-FI" altLang="fi-FI" sz="2000" dirty="0"/>
              <a:t> </a:t>
            </a:r>
            <a:r>
              <a:rPr lang="fi-FI" altLang="fi-FI" sz="2000" dirty="0" err="1"/>
              <a:t>och</a:t>
            </a:r>
            <a:r>
              <a:rPr lang="fi-FI" altLang="fi-FI" sz="2000" dirty="0"/>
              <a:t> </a:t>
            </a:r>
            <a:r>
              <a:rPr lang="fi-FI" altLang="fi-FI" sz="2000" dirty="0" err="1"/>
              <a:t>gemenskaperna</a:t>
            </a:r>
            <a:r>
              <a:rPr lang="fi-FI" altLang="fi-FI" sz="2000" dirty="0"/>
              <a:t>. </a:t>
            </a:r>
            <a:endParaRPr lang="fi-FI" sz="2000" dirty="0"/>
          </a:p>
          <a:p>
            <a:r>
              <a:rPr lang="fi-FI" sz="2000" dirty="0" err="1"/>
              <a:t>På</a:t>
            </a:r>
            <a:r>
              <a:rPr lang="fi-FI" sz="2000" dirty="0"/>
              <a:t> </a:t>
            </a:r>
            <a:r>
              <a:rPr lang="fi-FI" sz="2000" dirty="0" err="1"/>
              <a:t>påsken</a:t>
            </a:r>
            <a:r>
              <a:rPr lang="fi-FI" sz="2000" dirty="0"/>
              <a:t> </a:t>
            </a:r>
            <a:r>
              <a:rPr lang="fi-FI" sz="2000" dirty="0" err="1"/>
              <a:t>firar</a:t>
            </a:r>
            <a:r>
              <a:rPr lang="fi-FI" sz="2000" dirty="0"/>
              <a:t> </a:t>
            </a:r>
            <a:r>
              <a:rPr lang="fi-FI" sz="2000" dirty="0" err="1"/>
              <a:t>man</a:t>
            </a:r>
            <a:r>
              <a:rPr lang="fi-FI" sz="2000" dirty="0"/>
              <a:t> </a:t>
            </a:r>
            <a:r>
              <a:rPr lang="fi-FI" sz="2000" dirty="0" err="1"/>
              <a:t>Jesu</a:t>
            </a:r>
            <a:r>
              <a:rPr lang="fi-FI" sz="2000" dirty="0"/>
              <a:t> </a:t>
            </a:r>
            <a:r>
              <a:rPr lang="fi-FI" sz="2000" dirty="0" err="1"/>
              <a:t>uppståndelse</a:t>
            </a:r>
            <a:r>
              <a:rPr lang="fi-FI" sz="2000" dirty="0"/>
              <a:t> </a:t>
            </a:r>
            <a:r>
              <a:rPr lang="fi-FI" sz="2000" dirty="0" err="1"/>
              <a:t>och</a:t>
            </a:r>
            <a:r>
              <a:rPr lang="fi-FI" sz="2000" dirty="0"/>
              <a:t> </a:t>
            </a:r>
            <a:r>
              <a:rPr lang="fi-FI" sz="2000" dirty="0" err="1"/>
              <a:t>seger</a:t>
            </a:r>
            <a:r>
              <a:rPr lang="fi-FI" sz="2000" dirty="0"/>
              <a:t> </a:t>
            </a:r>
            <a:r>
              <a:rPr lang="fi-FI" sz="2000" dirty="0" err="1"/>
              <a:t>över</a:t>
            </a:r>
            <a:r>
              <a:rPr lang="fi-FI" sz="2000" dirty="0"/>
              <a:t> </a:t>
            </a:r>
            <a:r>
              <a:rPr lang="fi-FI" sz="2000" dirty="0" err="1"/>
              <a:t>döden</a:t>
            </a:r>
            <a:r>
              <a:rPr lang="fi-FI" sz="2000" dirty="0"/>
              <a:t>.</a:t>
            </a:r>
          </a:p>
          <a:p>
            <a:r>
              <a:rPr lang="fi-FI" sz="2000" dirty="0" err="1"/>
              <a:t>Enligt</a:t>
            </a:r>
            <a:r>
              <a:rPr lang="fi-FI" sz="2000" dirty="0"/>
              <a:t> </a:t>
            </a:r>
            <a:r>
              <a:rPr lang="fi-FI" sz="2000" dirty="0" err="1"/>
              <a:t>kristendomen</a:t>
            </a:r>
            <a:r>
              <a:rPr lang="fi-FI" sz="2000" dirty="0"/>
              <a:t> </a:t>
            </a:r>
            <a:r>
              <a:rPr lang="fi-FI" sz="2000" dirty="0" err="1"/>
              <a:t>dog</a:t>
            </a:r>
            <a:r>
              <a:rPr lang="fi-FI" sz="2000" dirty="0"/>
              <a:t> Jesus för alla </a:t>
            </a:r>
            <a:r>
              <a:rPr lang="fi-FI" sz="2000" dirty="0" err="1"/>
              <a:t>människors</a:t>
            </a:r>
            <a:r>
              <a:rPr lang="fi-FI" sz="2000" dirty="0"/>
              <a:t> </a:t>
            </a:r>
            <a:r>
              <a:rPr lang="fi-FI" sz="2000" dirty="0" err="1"/>
              <a:t>synder</a:t>
            </a:r>
            <a:r>
              <a:rPr lang="fi-FI" sz="2000" dirty="0"/>
              <a:t>, </a:t>
            </a:r>
            <a:r>
              <a:rPr lang="fi-FI" sz="2000" dirty="0" err="1"/>
              <a:t>dvs</a:t>
            </a:r>
            <a:r>
              <a:rPr lang="fi-FI" sz="2000" dirty="0"/>
              <a:t>. </a:t>
            </a:r>
            <a:r>
              <a:rPr lang="fi-FI" sz="2000" dirty="0" err="1"/>
              <a:t>försonade</a:t>
            </a:r>
            <a:r>
              <a:rPr lang="fi-FI" sz="2000" dirty="0"/>
              <a:t> </a:t>
            </a:r>
            <a:r>
              <a:rPr lang="fi-FI" sz="2000" dirty="0" err="1"/>
              <a:t>synderna</a:t>
            </a:r>
            <a:r>
              <a:rPr lang="fi-FI" sz="2000" dirty="0"/>
              <a:t>.</a:t>
            </a:r>
          </a:p>
          <a:p>
            <a:r>
              <a:rPr lang="fi-FI" sz="2000" dirty="0" err="1"/>
              <a:t>Enligt</a:t>
            </a:r>
            <a:r>
              <a:rPr lang="fi-FI" sz="2000" dirty="0"/>
              <a:t> </a:t>
            </a:r>
            <a:r>
              <a:rPr lang="fi-FI" sz="2000" dirty="0" err="1"/>
              <a:t>kristen</a:t>
            </a:r>
            <a:r>
              <a:rPr lang="fi-FI" sz="2000" dirty="0"/>
              <a:t> </a:t>
            </a:r>
            <a:r>
              <a:rPr lang="fi-FI" sz="2000" dirty="0" err="1"/>
              <a:t>lära</a:t>
            </a:r>
            <a:r>
              <a:rPr lang="fi-FI" sz="2000" dirty="0"/>
              <a:t> </a:t>
            </a:r>
            <a:r>
              <a:rPr lang="fi-FI" sz="2000" dirty="0" err="1"/>
              <a:t>möjliggör</a:t>
            </a:r>
            <a:r>
              <a:rPr lang="fi-FI" sz="2000" dirty="0"/>
              <a:t> </a:t>
            </a:r>
            <a:r>
              <a:rPr lang="fi-FI" sz="2000" dirty="0" err="1"/>
              <a:t>Jesu</a:t>
            </a:r>
            <a:r>
              <a:rPr lang="fi-FI" sz="2000" dirty="0"/>
              <a:t> </a:t>
            </a:r>
            <a:r>
              <a:rPr lang="fi-FI" sz="2000" dirty="0" err="1"/>
              <a:t>försoningsverk</a:t>
            </a:r>
            <a:r>
              <a:rPr lang="fi-FI" sz="2000" dirty="0"/>
              <a:t> </a:t>
            </a:r>
            <a:r>
              <a:rPr lang="fi-FI" sz="2000" dirty="0" err="1"/>
              <a:t>människans</a:t>
            </a:r>
            <a:r>
              <a:rPr lang="fi-FI" sz="2000" dirty="0"/>
              <a:t> </a:t>
            </a:r>
            <a:r>
              <a:rPr lang="fi-FI" sz="2000" dirty="0" err="1"/>
              <a:t>frälsning</a:t>
            </a:r>
            <a:r>
              <a:rPr lang="fi-FI" sz="2000" dirty="0"/>
              <a:t> </a:t>
            </a:r>
            <a:r>
              <a:rPr lang="fi-FI" sz="2000" dirty="0" err="1"/>
              <a:t>och</a:t>
            </a:r>
            <a:r>
              <a:rPr lang="fi-FI" sz="2000" dirty="0"/>
              <a:t> </a:t>
            </a:r>
            <a:r>
              <a:rPr lang="fi-FI" sz="2000" dirty="0" err="1"/>
              <a:t>evigt</a:t>
            </a:r>
            <a:r>
              <a:rPr lang="fi-FI" sz="2000" dirty="0"/>
              <a:t> liv.</a:t>
            </a:r>
          </a:p>
        </p:txBody>
      </p:sp>
      <p:pic>
        <p:nvPicPr>
          <p:cNvPr id="1026" name="Picture 2" descr="Ikoni, jossa Jeesus on noussut kuolleista.">
            <a:extLst>
              <a:ext uri="{FF2B5EF4-FFF2-40B4-BE49-F238E27FC236}">
                <a16:creationId xmlns:a16="http://schemas.microsoft.com/office/drawing/2014/main" id="{E79D2423-E1CE-4607-9E71-8E4290E6E5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67" r="20222"/>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218EC44D-F980-F332-6F87-C24486F09263}"/>
              </a:ext>
            </a:extLst>
          </p:cNvPr>
          <p:cNvSpPr>
            <a:spLocks noGrp="1"/>
          </p:cNvSpPr>
          <p:nvPr>
            <p:ph type="ftr" sz="quarter" idx="11"/>
          </p:nvPr>
        </p:nvSpPr>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2327244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A7EBD02-A654-678B-7E18-4A2A4BCD37E7}"/>
              </a:ext>
            </a:extLst>
          </p:cNvPr>
          <p:cNvSpPr>
            <a:spLocks noGrp="1"/>
          </p:cNvSpPr>
          <p:nvPr>
            <p:ph type="title"/>
          </p:nvPr>
        </p:nvSpPr>
        <p:spPr>
          <a:xfrm>
            <a:off x="226142" y="723898"/>
            <a:ext cx="6612647" cy="1495425"/>
          </a:xfrm>
        </p:spPr>
        <p:txBody>
          <a:bodyPr>
            <a:normAutofit/>
          </a:bodyPr>
          <a:lstStyle/>
          <a:p>
            <a:r>
              <a:rPr lang="fi-FI" sz="4000" b="1" dirty="0" err="1">
                <a:latin typeface="Algerian" panose="04020705040A02060702" pitchFamily="82" charset="0"/>
                <a:ea typeface="+mj-lt"/>
                <a:cs typeface="Calibri Light"/>
              </a:rPr>
              <a:t>påsken</a:t>
            </a:r>
            <a:br>
              <a:rPr lang="fi-FI" sz="4000" b="1" dirty="0">
                <a:latin typeface="Algerian" panose="04020705040A02060702" pitchFamily="82" charset="0"/>
                <a:ea typeface="+mj-lt"/>
                <a:cs typeface="Calibri Light"/>
              </a:rPr>
            </a:br>
            <a:r>
              <a:rPr lang="fi-FI" sz="4000" dirty="0" err="1">
                <a:cs typeface="Calibri Light"/>
              </a:rPr>
              <a:t>Jesu</a:t>
            </a:r>
            <a:r>
              <a:rPr lang="fi-FI" sz="4000" dirty="0">
                <a:cs typeface="Calibri Light"/>
              </a:rPr>
              <a:t> </a:t>
            </a:r>
            <a:r>
              <a:rPr lang="fi-FI" sz="4000" dirty="0" err="1">
                <a:cs typeface="Calibri Light"/>
              </a:rPr>
              <a:t>uppståndelse</a:t>
            </a:r>
            <a:r>
              <a:rPr lang="fi-FI" sz="4000" dirty="0">
                <a:cs typeface="Calibri Light"/>
              </a:rPr>
              <a:t> 1/2</a:t>
            </a:r>
            <a:br>
              <a:rPr lang="fi-FI" sz="4000" dirty="0">
                <a:cs typeface="Calibri Light"/>
              </a:rPr>
            </a:br>
            <a:r>
              <a:rPr lang="fi-FI" sz="1800" b="1" dirty="0" err="1">
                <a:cs typeface="Calibri Light"/>
              </a:rPr>
              <a:t>exempel</a:t>
            </a:r>
            <a:r>
              <a:rPr lang="fi-FI" sz="1800" b="1" dirty="0">
                <a:cs typeface="Calibri Light"/>
              </a:rPr>
              <a:t> </a:t>
            </a:r>
            <a:r>
              <a:rPr lang="fi-FI" sz="1800" b="1" dirty="0" err="1">
                <a:cs typeface="Calibri Light"/>
              </a:rPr>
              <a:t>från</a:t>
            </a:r>
            <a:r>
              <a:rPr lang="fi-FI" sz="1800" b="1" dirty="0">
                <a:cs typeface="Calibri Light"/>
              </a:rPr>
              <a:t> </a:t>
            </a:r>
            <a:r>
              <a:rPr lang="fi-FI" sz="1800" b="1" dirty="0" err="1">
                <a:cs typeface="Calibri Light"/>
              </a:rPr>
              <a:t>kyrkors</a:t>
            </a:r>
            <a:r>
              <a:rPr lang="fi-FI" sz="1800" b="1" dirty="0">
                <a:cs typeface="Calibri Light"/>
              </a:rPr>
              <a:t> </a:t>
            </a:r>
            <a:r>
              <a:rPr lang="fi-FI" sz="1800" b="1" dirty="0" err="1">
                <a:cs typeface="Calibri Light"/>
              </a:rPr>
              <a:t>traditioner</a:t>
            </a:r>
            <a:endParaRPr lang="fi-FI" sz="1800" dirty="0"/>
          </a:p>
        </p:txBody>
      </p:sp>
      <p:sp>
        <p:nvSpPr>
          <p:cNvPr id="3" name="Sisällön paikkamerkki 2">
            <a:extLst>
              <a:ext uri="{FF2B5EF4-FFF2-40B4-BE49-F238E27FC236}">
                <a16:creationId xmlns:a16="http://schemas.microsoft.com/office/drawing/2014/main" id="{1DF25AFB-AA9F-C732-9DFF-6C60857281D2}"/>
              </a:ext>
            </a:extLst>
          </p:cNvPr>
          <p:cNvSpPr>
            <a:spLocks noGrp="1"/>
          </p:cNvSpPr>
          <p:nvPr>
            <p:ph idx="1"/>
          </p:nvPr>
        </p:nvSpPr>
        <p:spPr>
          <a:xfrm>
            <a:off x="695739" y="2405066"/>
            <a:ext cx="6331225" cy="4045429"/>
          </a:xfrm>
        </p:spPr>
        <p:txBody>
          <a:bodyPr vert="horz" lIns="91440" tIns="45720" rIns="91440" bIns="45720" rtlCol="0">
            <a:normAutofit fontScale="92500"/>
          </a:bodyPr>
          <a:lstStyle/>
          <a:p>
            <a:pPr marL="0" indent="0">
              <a:buNone/>
            </a:pPr>
            <a:r>
              <a:rPr lang="fi-FI" sz="2200" b="1" dirty="0" err="1">
                <a:cs typeface="Calibri"/>
              </a:rPr>
              <a:t>Katolsk</a:t>
            </a:r>
            <a:r>
              <a:rPr lang="fi-FI" sz="2200" b="1" dirty="0">
                <a:cs typeface="Calibri"/>
              </a:rPr>
              <a:t> tradition</a:t>
            </a:r>
          </a:p>
          <a:p>
            <a:r>
              <a:rPr lang="sv-SE" sz="2200" dirty="0">
                <a:cs typeface="Calibri"/>
              </a:rPr>
              <a:t>I kyrkan firas påskmässan</a:t>
            </a:r>
          </a:p>
          <a:p>
            <a:r>
              <a:rPr lang="sv-SE" sz="2200" dirty="0">
                <a:cs typeface="Calibri"/>
              </a:rPr>
              <a:t>Klockorna ringer för att markera uppståndelsen.</a:t>
            </a:r>
          </a:p>
          <a:p>
            <a:r>
              <a:rPr lang="sv-SE" sz="2200" dirty="0">
                <a:cs typeface="Calibri"/>
              </a:rPr>
              <a:t>Fastan upphör och festen innehåller bl.a. lammkött enligt judisk tradition.</a:t>
            </a:r>
          </a:p>
          <a:p>
            <a:pPr marL="0" indent="0">
              <a:buNone/>
            </a:pPr>
            <a:r>
              <a:rPr lang="fi-FI" sz="2200" b="1" dirty="0" err="1">
                <a:cs typeface="Calibri"/>
              </a:rPr>
              <a:t>Luthersk</a:t>
            </a:r>
            <a:r>
              <a:rPr lang="fi-FI" sz="2200" b="1" dirty="0">
                <a:cs typeface="Calibri"/>
              </a:rPr>
              <a:t> tradition</a:t>
            </a:r>
          </a:p>
          <a:p>
            <a:r>
              <a:rPr lang="sv-SE" sz="2200" dirty="0">
                <a:cs typeface="Calibri"/>
              </a:rPr>
              <a:t>Påskmässan börjar i den mörka kyrkan och under mässan förs </a:t>
            </a:r>
            <a:r>
              <a:rPr lang="sv-SE" sz="2200" dirty="0" err="1">
                <a:cs typeface="Calibri"/>
              </a:rPr>
              <a:t>altarkläderna</a:t>
            </a:r>
            <a:r>
              <a:rPr lang="sv-SE" sz="2200" dirty="0">
                <a:cs typeface="Calibri"/>
              </a:rPr>
              <a:t> och blommorna in i kyrkan.</a:t>
            </a:r>
          </a:p>
          <a:p>
            <a:r>
              <a:rPr lang="sv-SE" sz="2200" dirty="0">
                <a:cs typeface="Calibri"/>
              </a:rPr>
              <a:t>Den liturgiska färgen är vit, vilket symboliserar den stora högtiden.</a:t>
            </a:r>
          </a:p>
          <a:p>
            <a:r>
              <a:rPr lang="sv-SE" sz="2200" dirty="0" err="1">
                <a:cs typeface="Calibri"/>
              </a:rPr>
              <a:t>Påskmat</a:t>
            </a:r>
            <a:r>
              <a:rPr lang="sv-SE" sz="2200" dirty="0">
                <a:cs typeface="Calibri"/>
              </a:rPr>
              <a:t> är bland annat lamm, memma och chokladägg.</a:t>
            </a:r>
            <a:endParaRPr lang="fi-FI" sz="1700" dirty="0">
              <a:cs typeface="Calibri"/>
            </a:endParaRPr>
          </a:p>
          <a:p>
            <a:endParaRPr lang="fi-FI" sz="1700" dirty="0">
              <a:cs typeface="Calibri"/>
            </a:endParaRPr>
          </a:p>
          <a:p>
            <a:endParaRPr lang="fi-FI" sz="1700" dirty="0">
              <a:cs typeface="Calibri"/>
            </a:endParaRPr>
          </a:p>
        </p:txBody>
      </p:sp>
      <p:pic>
        <p:nvPicPr>
          <p:cNvPr id="5" name="Kuva 4" descr="Risti kalliolla auringonlaskua vasten.">
            <a:extLst>
              <a:ext uri="{FF2B5EF4-FFF2-40B4-BE49-F238E27FC236}">
                <a16:creationId xmlns:a16="http://schemas.microsoft.com/office/drawing/2014/main" id="{268CCB46-14B2-4333-AEED-2E9BEB407C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267" r="20588" b="2"/>
          <a:stretch/>
        </p:blipFill>
        <p:spPr>
          <a:xfrm>
            <a:off x="7199440" y="10"/>
            <a:ext cx="4992560" cy="6857990"/>
          </a:xfrm>
          <a:prstGeom prst="rect">
            <a:avLst/>
          </a:prstGeom>
          <a:effectLst/>
        </p:spPr>
      </p:pic>
      <p:sp>
        <p:nvSpPr>
          <p:cNvPr id="4" name="Alatunnisteen paikkamerkki 3">
            <a:extLst>
              <a:ext uri="{FF2B5EF4-FFF2-40B4-BE49-F238E27FC236}">
                <a16:creationId xmlns:a16="http://schemas.microsoft.com/office/drawing/2014/main" id="{7FAA10A1-C87C-C956-DA42-BC547022D9DA}"/>
              </a:ext>
            </a:extLst>
          </p:cNvPr>
          <p:cNvSpPr>
            <a:spLocks noGrp="1"/>
          </p:cNvSpPr>
          <p:nvPr>
            <p:ph type="ftr" sz="quarter" idx="11"/>
          </p:nvPr>
        </p:nvSpPr>
        <p:spPr>
          <a:xfrm>
            <a:off x="2567609" y="6403184"/>
            <a:ext cx="4114800" cy="365125"/>
          </a:xfrm>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2796926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A7EBD02-A654-678B-7E18-4A2A4BCD37E7}"/>
              </a:ext>
            </a:extLst>
          </p:cNvPr>
          <p:cNvSpPr>
            <a:spLocks noGrp="1"/>
          </p:cNvSpPr>
          <p:nvPr>
            <p:ph type="title"/>
          </p:nvPr>
        </p:nvSpPr>
        <p:spPr>
          <a:xfrm>
            <a:off x="747530" y="0"/>
            <a:ext cx="6873494" cy="1534205"/>
          </a:xfrm>
        </p:spPr>
        <p:txBody>
          <a:bodyPr anchor="b">
            <a:normAutofit fontScale="90000"/>
          </a:bodyPr>
          <a:lstStyle/>
          <a:p>
            <a:r>
              <a:rPr lang="fi-FI" b="1" dirty="0" err="1">
                <a:latin typeface="Algerian" panose="04020705040A02060702" pitchFamily="82" charset="0"/>
                <a:ea typeface="+mj-lt"/>
                <a:cs typeface="Calibri Light"/>
              </a:rPr>
              <a:t>påsken</a:t>
            </a:r>
            <a:br>
              <a:rPr lang="fi-FI" b="1" dirty="0">
                <a:latin typeface="Algerian" panose="04020705040A02060702" pitchFamily="82" charset="0"/>
                <a:ea typeface="+mj-lt"/>
                <a:cs typeface="Calibri Light"/>
              </a:rPr>
            </a:br>
            <a:r>
              <a:rPr lang="fi-FI" dirty="0" err="1">
                <a:cs typeface="Calibri Light"/>
              </a:rPr>
              <a:t>Jesu</a:t>
            </a:r>
            <a:r>
              <a:rPr lang="fi-FI" dirty="0">
                <a:cs typeface="Calibri Light"/>
              </a:rPr>
              <a:t> </a:t>
            </a:r>
            <a:r>
              <a:rPr lang="fi-FI" dirty="0" err="1">
                <a:cs typeface="Calibri Light"/>
              </a:rPr>
              <a:t>uppståndelse</a:t>
            </a:r>
            <a:r>
              <a:rPr lang="fi-FI" dirty="0">
                <a:cs typeface="Calibri Light"/>
              </a:rPr>
              <a:t> 2/2</a:t>
            </a:r>
            <a:br>
              <a:rPr lang="fi-FI" dirty="0">
                <a:cs typeface="Calibri Light"/>
              </a:rPr>
            </a:br>
            <a:r>
              <a:rPr lang="fi-FI" sz="1800" b="1" dirty="0" err="1">
                <a:cs typeface="Calibri Light"/>
              </a:rPr>
              <a:t>exempel</a:t>
            </a:r>
            <a:r>
              <a:rPr lang="fi-FI" sz="1800" b="1" dirty="0">
                <a:cs typeface="Calibri Light"/>
              </a:rPr>
              <a:t> </a:t>
            </a:r>
            <a:r>
              <a:rPr lang="fi-FI" sz="1800" b="1" dirty="0" err="1">
                <a:cs typeface="Calibri Light"/>
              </a:rPr>
              <a:t>ur</a:t>
            </a:r>
            <a:r>
              <a:rPr lang="fi-FI" sz="1800" b="1" dirty="0">
                <a:cs typeface="Calibri Light"/>
              </a:rPr>
              <a:t> </a:t>
            </a:r>
            <a:r>
              <a:rPr lang="fi-FI" sz="1800" b="1" dirty="0" err="1">
                <a:cs typeface="Calibri Light"/>
              </a:rPr>
              <a:t>olika</a:t>
            </a:r>
            <a:r>
              <a:rPr lang="fi-FI" sz="1800" b="1" dirty="0">
                <a:cs typeface="Calibri Light"/>
              </a:rPr>
              <a:t> </a:t>
            </a:r>
            <a:r>
              <a:rPr lang="fi-FI" sz="1800" b="1" dirty="0" err="1">
                <a:cs typeface="Calibri Light"/>
              </a:rPr>
              <a:t>kyrkors</a:t>
            </a:r>
            <a:r>
              <a:rPr lang="fi-FI" sz="1800" b="1" dirty="0">
                <a:cs typeface="Calibri Light"/>
              </a:rPr>
              <a:t> </a:t>
            </a:r>
            <a:r>
              <a:rPr lang="fi-FI" sz="1800" b="1" dirty="0" err="1">
                <a:cs typeface="Calibri Light"/>
              </a:rPr>
              <a:t>traditioner</a:t>
            </a:r>
            <a:endParaRPr lang="fi-FI" sz="1800" dirty="0"/>
          </a:p>
        </p:txBody>
      </p:sp>
      <p:sp>
        <p:nvSpPr>
          <p:cNvPr id="3" name="Sisällön paikkamerkki 2">
            <a:extLst>
              <a:ext uri="{FF2B5EF4-FFF2-40B4-BE49-F238E27FC236}">
                <a16:creationId xmlns:a16="http://schemas.microsoft.com/office/drawing/2014/main" id="{1DF25AFB-AA9F-C732-9DFF-6C60857281D2}"/>
              </a:ext>
            </a:extLst>
          </p:cNvPr>
          <p:cNvSpPr>
            <a:spLocks noGrp="1"/>
          </p:cNvSpPr>
          <p:nvPr>
            <p:ph idx="1"/>
          </p:nvPr>
        </p:nvSpPr>
        <p:spPr>
          <a:xfrm>
            <a:off x="308113" y="1534205"/>
            <a:ext cx="5227983" cy="5224403"/>
          </a:xfrm>
        </p:spPr>
        <p:txBody>
          <a:bodyPr vert="horz" lIns="91440" tIns="45720" rIns="91440" bIns="45720" rtlCol="0">
            <a:normAutofit/>
          </a:bodyPr>
          <a:lstStyle/>
          <a:p>
            <a:pPr marL="0" indent="0">
              <a:buNone/>
            </a:pPr>
            <a:r>
              <a:rPr lang="fi-FI" sz="2000" b="1" dirty="0" err="1">
                <a:ea typeface="+mn-lt"/>
                <a:cs typeface="+mn-lt"/>
              </a:rPr>
              <a:t>Metodistisk</a:t>
            </a:r>
            <a:r>
              <a:rPr lang="fi-FI" sz="2000" b="1" dirty="0">
                <a:ea typeface="+mn-lt"/>
                <a:cs typeface="+mn-lt"/>
              </a:rPr>
              <a:t> tradition</a:t>
            </a:r>
          </a:p>
          <a:p>
            <a:r>
              <a:rPr lang="sv-SE" sz="2000" dirty="0">
                <a:ea typeface="+mn-lt"/>
                <a:cs typeface="+mn-lt"/>
              </a:rPr>
              <a:t>I metodistkyrkan firas påsken för att hedra Jesu uppståndelse, som gjorde att Gud tog alla människor till sina barn.</a:t>
            </a:r>
          </a:p>
          <a:p>
            <a:pPr marL="0" indent="0">
              <a:buNone/>
            </a:pPr>
            <a:r>
              <a:rPr lang="fi-FI" sz="2000" b="1" dirty="0" err="1">
                <a:ea typeface="+mn-lt"/>
                <a:cs typeface="+mn-lt"/>
              </a:rPr>
              <a:t>Frälsningsarméns</a:t>
            </a:r>
            <a:r>
              <a:rPr lang="fi-FI" sz="2000" b="1" dirty="0">
                <a:ea typeface="+mn-lt"/>
                <a:cs typeface="+mn-lt"/>
              </a:rPr>
              <a:t> tradition</a:t>
            </a:r>
          </a:p>
          <a:p>
            <a:r>
              <a:rPr lang="sv-SE" sz="2000" dirty="0">
                <a:effectLst/>
                <a:latin typeface="Calibri" panose="020F0502020204030204" pitchFamily="34" charset="0"/>
                <a:ea typeface="Calibri" panose="020F0502020204030204" pitchFamily="34" charset="0"/>
                <a:cs typeface="Times New Roman" panose="02020603050405020304" pitchFamily="18" charset="0"/>
              </a:rPr>
              <a:t>Frälsningsarméns tradition handlar om att samlas och glädja sig åt påskbudskapet.</a:t>
            </a:r>
          </a:p>
          <a:p>
            <a:r>
              <a:rPr lang="sv-SE" sz="2000" dirty="0">
                <a:effectLst/>
                <a:latin typeface="Calibri" panose="020F0502020204030204" pitchFamily="34" charset="0"/>
                <a:ea typeface="Calibri" panose="020F0502020204030204" pitchFamily="34" charset="0"/>
                <a:cs typeface="Times New Roman" panose="02020603050405020304" pitchFamily="18" charset="0"/>
              </a:rPr>
              <a:t>Gudstjänsten är vackert dekorerad, musiken är glad och gudstjänsten följs av ett festligt kaffe.</a:t>
            </a:r>
          </a:p>
          <a:p>
            <a:r>
              <a:rPr lang="sv-SE" sz="2000" dirty="0">
                <a:effectLst/>
                <a:latin typeface="Calibri" panose="020F0502020204030204" pitchFamily="34" charset="0"/>
                <a:ea typeface="Calibri" panose="020F0502020204030204" pitchFamily="34" charset="0"/>
                <a:cs typeface="Times New Roman" panose="02020603050405020304" pitchFamily="18" charset="0"/>
              </a:rPr>
              <a:t>Det glada budskapet förstärks av påskhälsningen från chefen för Internationella Frälsningsarmén, en general, som nuförtiden kan ses på hans Facebooksida.</a:t>
            </a:r>
            <a:endParaRPr lang="fi-FI" sz="1300" dirty="0">
              <a:ea typeface="+mn-lt"/>
              <a:cs typeface="+mn-lt"/>
            </a:endParaRPr>
          </a:p>
          <a:p>
            <a:endParaRPr lang="fi-FI" sz="1300" dirty="0">
              <a:cs typeface="Calibri"/>
            </a:endParaRPr>
          </a:p>
        </p:txBody>
      </p:sp>
      <p:pic>
        <p:nvPicPr>
          <p:cNvPr id="5" name="Kuva 4" descr="Valokuva rististä auringonpaisteessa.">
            <a:extLst>
              <a:ext uri="{FF2B5EF4-FFF2-40B4-BE49-F238E27FC236}">
                <a16:creationId xmlns:a16="http://schemas.microsoft.com/office/drawing/2014/main" id="{079AF795-9FC2-45FC-AB39-C09CEFBE18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84" r="1"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052" name="Picture 4" descr="Piirustus, jossa pelastusarmeijalaiset juhlivat.">
            <a:extLst>
              <a:ext uri="{FF2B5EF4-FFF2-40B4-BE49-F238E27FC236}">
                <a16:creationId xmlns:a16="http://schemas.microsoft.com/office/drawing/2014/main" id="{78324BEC-428B-432A-9DC1-412AB45DF7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11" r="13772" b="-1"/>
          <a:stretch/>
        </p:blipFill>
        <p:spPr bwMode="auto">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Valokuva jossa pappi kastaa pienen vauvan vedellä.">
            <a:extLst>
              <a:ext uri="{FF2B5EF4-FFF2-40B4-BE49-F238E27FC236}">
                <a16:creationId xmlns:a16="http://schemas.microsoft.com/office/drawing/2014/main" id="{2A1A4359-53FE-46CA-8F0B-249303D68B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05" b="3"/>
          <a:stretch/>
        </p:blipFill>
        <p:spPr bwMode="auto">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4" name="Alatunnisteen paikkamerkki 3">
            <a:extLst>
              <a:ext uri="{FF2B5EF4-FFF2-40B4-BE49-F238E27FC236}">
                <a16:creationId xmlns:a16="http://schemas.microsoft.com/office/drawing/2014/main" id="{7D52F73E-440B-1887-09AC-C390DFD5F488}"/>
              </a:ext>
            </a:extLst>
          </p:cNvPr>
          <p:cNvSpPr>
            <a:spLocks noGrp="1"/>
          </p:cNvSpPr>
          <p:nvPr>
            <p:ph type="ftr" sz="quarter" idx="11"/>
          </p:nvPr>
        </p:nvSpPr>
        <p:spPr>
          <a:xfrm>
            <a:off x="4937132" y="6492875"/>
            <a:ext cx="4114800" cy="365125"/>
          </a:xfrm>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311720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0576E0D-2792-45D6-87F0-1BEBAEF4CBB6}"/>
              </a:ext>
            </a:extLst>
          </p:cNvPr>
          <p:cNvSpPr>
            <a:spLocks noGrp="1"/>
          </p:cNvSpPr>
          <p:nvPr>
            <p:ph type="title"/>
          </p:nvPr>
        </p:nvSpPr>
        <p:spPr>
          <a:xfrm>
            <a:off x="838200" y="556337"/>
            <a:ext cx="7273413" cy="1651404"/>
          </a:xfrm>
        </p:spPr>
        <p:txBody>
          <a:bodyPr>
            <a:normAutofit/>
          </a:bodyPr>
          <a:lstStyle/>
          <a:p>
            <a:r>
              <a:rPr lang="fi-FI" sz="4000" b="1" dirty="0" err="1">
                <a:latin typeface="Algerian" panose="04020705040A02060702" pitchFamily="82" charset="0"/>
                <a:ea typeface="+mj-lt"/>
                <a:cs typeface="Calibri Light"/>
              </a:rPr>
              <a:t>påskens</a:t>
            </a:r>
            <a:r>
              <a:rPr lang="fi-FI" sz="4000" b="1" dirty="0">
                <a:latin typeface="Algerian" panose="04020705040A02060702" pitchFamily="82" charset="0"/>
                <a:ea typeface="+mj-lt"/>
                <a:cs typeface="Calibri Light"/>
              </a:rPr>
              <a:t> </a:t>
            </a:r>
            <a:r>
              <a:rPr lang="fi-FI" sz="4000" b="1" dirty="0" err="1">
                <a:latin typeface="Algerian" panose="04020705040A02060702" pitchFamily="82" charset="0"/>
                <a:ea typeface="+mj-lt"/>
                <a:cs typeface="Calibri Light"/>
              </a:rPr>
              <a:t>symboler</a:t>
            </a:r>
            <a:endParaRPr lang="fi-FI" sz="4000" dirty="0"/>
          </a:p>
        </p:txBody>
      </p:sp>
      <p:sp>
        <p:nvSpPr>
          <p:cNvPr id="8" name="Content Placeholder 7">
            <a:extLst>
              <a:ext uri="{FF2B5EF4-FFF2-40B4-BE49-F238E27FC236}">
                <a16:creationId xmlns:a16="http://schemas.microsoft.com/office/drawing/2014/main" id="{37E3FF25-F1EA-32D2-54D2-AF1768B04CC1}"/>
              </a:ext>
            </a:extLst>
          </p:cNvPr>
          <p:cNvSpPr>
            <a:spLocks noGrp="1"/>
          </p:cNvSpPr>
          <p:nvPr>
            <p:ph idx="1"/>
          </p:nvPr>
        </p:nvSpPr>
        <p:spPr>
          <a:xfrm>
            <a:off x="619432" y="2085883"/>
            <a:ext cx="7737987" cy="4215780"/>
          </a:xfrm>
        </p:spPr>
        <p:txBody>
          <a:bodyPr>
            <a:normAutofit/>
          </a:bodyPr>
          <a:lstStyle/>
          <a:p>
            <a:r>
              <a:rPr lang="sv-SE" sz="2000" dirty="0"/>
              <a:t>Påskägget symboliserar början på nytt liv och fruktbarhet samt Jesu uppståndelse.</a:t>
            </a:r>
          </a:p>
          <a:p>
            <a:r>
              <a:rPr lang="sv-SE" sz="2000" dirty="0"/>
              <a:t>Enligt legenden gav Maria Magdalena kejsaren Tiberias ett ägg som blev rött när hon gav det till honom. Det är därför som kristna än i dag världen över fortfarande färgar ägg.</a:t>
            </a:r>
          </a:p>
          <a:p>
            <a:r>
              <a:rPr lang="sv-SE" sz="2000" dirty="0"/>
              <a:t>Kycklingarna som kläcks ur äggen och påskäggen som innehåller överraskningar återspeglar den stora överraskningen i </a:t>
            </a:r>
            <a:r>
              <a:rPr lang="sv-SE" sz="2000" dirty="0" err="1"/>
              <a:t>påskberättelsen</a:t>
            </a:r>
            <a:r>
              <a:rPr lang="sv-SE" sz="2000" dirty="0"/>
              <a:t>.</a:t>
            </a:r>
          </a:p>
          <a:p>
            <a:r>
              <a:rPr lang="sv-SE" sz="2000" dirty="0"/>
              <a:t>Kaninen är en symbol för nytt liv. Man trodde att kaninen sov med öppna ögon och för de kristna representerade den Jesus, som inte dog utan sov för evigt.</a:t>
            </a:r>
          </a:p>
          <a:p>
            <a:r>
              <a:rPr lang="sv-SE" sz="2000" dirty="0"/>
              <a:t>Narcisser och </a:t>
            </a:r>
            <a:r>
              <a:rPr lang="sv-SE" sz="2000" dirty="0" err="1"/>
              <a:t>påskgräs</a:t>
            </a:r>
            <a:r>
              <a:rPr lang="sv-SE" sz="2000" dirty="0"/>
              <a:t> (</a:t>
            </a:r>
            <a:r>
              <a:rPr lang="sv-SE" sz="2000" dirty="0" err="1"/>
              <a:t>rairuoho</a:t>
            </a:r>
            <a:r>
              <a:rPr lang="sv-SE" sz="2000" dirty="0"/>
              <a:t>) symboliserar glädje, hopp, ny början, våren och uppståndelse.</a:t>
            </a:r>
            <a:endParaRPr lang="en-US" sz="2000" dirty="0"/>
          </a:p>
        </p:txBody>
      </p:sp>
      <p:pic>
        <p:nvPicPr>
          <p:cNvPr id="4" name="Sisällön paikkamerkki 3" descr="Maalattu pääsiäismuna.">
            <a:extLst>
              <a:ext uri="{FF2B5EF4-FFF2-40B4-BE49-F238E27FC236}">
                <a16:creationId xmlns:a16="http://schemas.microsoft.com/office/drawing/2014/main" id="{A2C74AF5-1EBC-4023-AB80-D58BCCE90FCE}"/>
              </a:ext>
              <a:ext uri="{C183D7F6-B498-43B3-948B-1728B52AA6E4}">
                <adec:decorative xmlns:adec="http://schemas.microsoft.com/office/drawing/2017/decorative" val="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641" b="2234"/>
          <a:stretch/>
        </p:blipFill>
        <p:spPr bwMode="auto">
          <a:xfrm rot="5400000">
            <a:off x="8411290" y="681508"/>
            <a:ext cx="3168155" cy="2141475"/>
          </a:xfrm>
          <a:prstGeom prst="rect">
            <a:avLst/>
          </a:prstGeom>
          <a:noFill/>
        </p:spPr>
      </p:pic>
      <p:pic>
        <p:nvPicPr>
          <p:cNvPr id="5" name="Kuva 4" descr="Piirros pupusta ja tipusta.">
            <a:extLst>
              <a:ext uri="{FF2B5EF4-FFF2-40B4-BE49-F238E27FC236}">
                <a16:creationId xmlns:a16="http://schemas.microsoft.com/office/drawing/2014/main" id="{CC96BF55-8D22-457B-B4F5-5AE3F6F0C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88402" y="3856234"/>
            <a:ext cx="2813930" cy="2110447"/>
          </a:xfrm>
          <a:prstGeom prst="rect">
            <a:avLst/>
          </a:prstGeom>
        </p:spPr>
      </p:pic>
      <p:sp>
        <p:nvSpPr>
          <p:cNvPr id="3" name="Alatunnisteen paikkamerkki 2">
            <a:extLst>
              <a:ext uri="{FF2B5EF4-FFF2-40B4-BE49-F238E27FC236}">
                <a16:creationId xmlns:a16="http://schemas.microsoft.com/office/drawing/2014/main" id="{77B15B7A-13BD-362D-DE16-9462B567FC0B}"/>
              </a:ext>
            </a:extLst>
          </p:cNvPr>
          <p:cNvSpPr>
            <a:spLocks noGrp="1"/>
          </p:cNvSpPr>
          <p:nvPr>
            <p:ph type="ftr" sz="quarter" idx="11"/>
          </p:nvPr>
        </p:nvSpPr>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1773275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4696E8-8F31-CF94-514D-E032C868DD30}"/>
              </a:ext>
            </a:extLst>
          </p:cNvPr>
          <p:cNvSpPr>
            <a:spLocks noGrp="1"/>
          </p:cNvSpPr>
          <p:nvPr>
            <p:ph type="title"/>
          </p:nvPr>
        </p:nvSpPr>
        <p:spPr>
          <a:xfrm>
            <a:off x="838200" y="365126"/>
            <a:ext cx="10581862" cy="966718"/>
          </a:xfrm>
        </p:spPr>
        <p:txBody>
          <a:bodyPr>
            <a:normAutofit/>
          </a:bodyPr>
          <a:lstStyle/>
          <a:p>
            <a:r>
              <a:rPr lang="fi-FI" b="1" dirty="0" err="1">
                <a:latin typeface="Algerian" panose="04020705040A02060702" pitchFamily="82" charset="0"/>
                <a:ea typeface="+mj-lt"/>
                <a:cs typeface="Calibri Light"/>
              </a:rPr>
              <a:t>uppgifter</a:t>
            </a:r>
            <a:r>
              <a:rPr lang="fi-FI" b="1" dirty="0">
                <a:latin typeface="Algerian" panose="04020705040A02060702" pitchFamily="82" charset="0"/>
                <a:ea typeface="+mj-lt"/>
                <a:cs typeface="Calibri Light"/>
              </a:rPr>
              <a:t> </a:t>
            </a:r>
            <a:endParaRPr lang="fi-FI" dirty="0"/>
          </a:p>
        </p:txBody>
      </p:sp>
      <p:sp>
        <p:nvSpPr>
          <p:cNvPr id="3" name="Sisällön paikkamerkki 2">
            <a:extLst>
              <a:ext uri="{FF2B5EF4-FFF2-40B4-BE49-F238E27FC236}">
                <a16:creationId xmlns:a16="http://schemas.microsoft.com/office/drawing/2014/main" id="{4AB6FEAC-920F-2BF1-0AD9-E406B8D6DCC1}"/>
              </a:ext>
            </a:extLst>
          </p:cNvPr>
          <p:cNvSpPr>
            <a:spLocks noGrp="1"/>
          </p:cNvSpPr>
          <p:nvPr>
            <p:ph idx="1"/>
          </p:nvPr>
        </p:nvSpPr>
        <p:spPr>
          <a:xfrm>
            <a:off x="235974" y="1455174"/>
            <a:ext cx="11372931" cy="5211097"/>
          </a:xfrm>
        </p:spPr>
        <p:txBody>
          <a:bodyPr vert="horz" lIns="91440" tIns="45720" rIns="91440" bIns="45720" rtlCol="0" anchor="t">
            <a:normAutofit lnSpcReduction="10000"/>
          </a:bodyPr>
          <a:lstStyle/>
          <a:p>
            <a:pPr marL="0" indent="0">
              <a:buNone/>
            </a:pPr>
            <a:r>
              <a:rPr lang="sv-SE" sz="2600" dirty="0">
                <a:cs typeface="Calibri"/>
              </a:rPr>
              <a:t>1. Vilken typ av mat äter man på påsken i ditt hem? Vilken är din favoritmat till påsk?</a:t>
            </a:r>
          </a:p>
          <a:p>
            <a:pPr marL="0" indent="0">
              <a:buNone/>
            </a:pPr>
            <a:r>
              <a:rPr lang="sv-SE" sz="2600" dirty="0">
                <a:cs typeface="Calibri"/>
              </a:rPr>
              <a:t>2. Vilken typ av dekorationer sätter ni upp i ert hem till påsk?</a:t>
            </a:r>
          </a:p>
          <a:p>
            <a:pPr marL="0" indent="0">
              <a:buNone/>
            </a:pPr>
            <a:r>
              <a:rPr lang="sv-SE" sz="2600" dirty="0">
                <a:cs typeface="Calibri"/>
              </a:rPr>
              <a:t>3. Påskhälsningar och svar på olika språk från den ortodoxa traditionen.</a:t>
            </a:r>
            <a:r>
              <a:rPr lang="fi-FI" sz="2600" dirty="0">
                <a:ea typeface="+mn-lt"/>
                <a:cs typeface="+mn-lt"/>
              </a:rPr>
              <a:t> </a:t>
            </a:r>
            <a:r>
              <a:rPr lang="fi-FI" sz="2600" dirty="0" err="1">
                <a:ea typeface="+mn-lt"/>
                <a:cs typeface="+mn-lt"/>
                <a:hlinkClick r:id="rId3"/>
              </a:rPr>
              <a:t>Kombinera</a:t>
            </a:r>
            <a:r>
              <a:rPr lang="fi-FI" sz="2600" dirty="0">
                <a:ea typeface="+mn-lt"/>
                <a:cs typeface="+mn-lt"/>
                <a:hlinkClick r:id="rId3"/>
              </a:rPr>
              <a:t> </a:t>
            </a:r>
            <a:r>
              <a:rPr lang="fi-FI" sz="2600" dirty="0" err="1">
                <a:ea typeface="+mn-lt"/>
                <a:cs typeface="+mn-lt"/>
                <a:hlinkClick r:id="rId3"/>
              </a:rPr>
              <a:t>rätt</a:t>
            </a:r>
            <a:r>
              <a:rPr lang="fi-FI" sz="2600" dirty="0">
                <a:ea typeface="+mn-lt"/>
                <a:cs typeface="+mn-lt"/>
                <a:hlinkClick r:id="rId3"/>
              </a:rPr>
              <a:t> </a:t>
            </a:r>
            <a:r>
              <a:rPr lang="fi-FI" sz="2600" dirty="0" err="1">
                <a:ea typeface="+mn-lt"/>
                <a:cs typeface="+mn-lt"/>
                <a:hlinkClick r:id="rId3"/>
              </a:rPr>
              <a:t>hälsningsfras</a:t>
            </a:r>
            <a:r>
              <a:rPr lang="fi-FI" sz="2600" dirty="0">
                <a:ea typeface="+mn-lt"/>
                <a:cs typeface="+mn-lt"/>
                <a:hlinkClick r:id="rId3"/>
              </a:rPr>
              <a:t> </a:t>
            </a:r>
            <a:r>
              <a:rPr lang="fi-FI" sz="2600" dirty="0" err="1">
                <a:ea typeface="+mn-lt"/>
                <a:cs typeface="+mn-lt"/>
                <a:hlinkClick r:id="rId3"/>
              </a:rPr>
              <a:t>med</a:t>
            </a:r>
            <a:r>
              <a:rPr lang="fi-FI" sz="2600" dirty="0">
                <a:ea typeface="+mn-lt"/>
                <a:cs typeface="+mn-lt"/>
                <a:hlinkClick r:id="rId3"/>
              </a:rPr>
              <a:t> </a:t>
            </a:r>
            <a:r>
              <a:rPr lang="fi-FI" sz="2600" dirty="0" err="1">
                <a:ea typeface="+mn-lt"/>
                <a:cs typeface="+mn-lt"/>
                <a:hlinkClick r:id="rId3"/>
              </a:rPr>
              <a:t>rätt</a:t>
            </a:r>
            <a:r>
              <a:rPr lang="fi-FI" sz="2600" dirty="0">
                <a:ea typeface="+mn-lt"/>
                <a:cs typeface="+mn-lt"/>
                <a:hlinkClick r:id="rId3"/>
              </a:rPr>
              <a:t> </a:t>
            </a:r>
            <a:r>
              <a:rPr lang="fi-FI" sz="2600" dirty="0" err="1">
                <a:ea typeface="+mn-lt"/>
                <a:cs typeface="+mn-lt"/>
                <a:hlinkClick r:id="rId3"/>
              </a:rPr>
              <a:t>språk</a:t>
            </a:r>
            <a:r>
              <a:rPr lang="fi-FI" sz="2600" dirty="0">
                <a:ea typeface="+mn-lt"/>
                <a:cs typeface="+mn-lt"/>
                <a:hlinkClick r:id="rId3"/>
              </a:rPr>
              <a:t>.</a:t>
            </a:r>
            <a:endParaRPr lang="fi-FI" sz="2600" dirty="0">
              <a:ea typeface="+mn-lt"/>
              <a:cs typeface="+mn-lt"/>
            </a:endParaRPr>
          </a:p>
          <a:p>
            <a:pPr marL="0" indent="0">
              <a:lnSpc>
                <a:spcPct val="107000"/>
              </a:lnSpc>
              <a:spcAft>
                <a:spcPts val="800"/>
              </a:spcAft>
              <a:buNone/>
            </a:pPr>
            <a:r>
              <a:rPr lang="fi-FI" sz="2600" dirty="0">
                <a:latin typeface="Calibri" panose="020F0502020204030204" pitchFamily="34" charset="0"/>
                <a:ea typeface="Calibri" panose="020F0502020204030204" pitchFamily="34" charset="0"/>
                <a:cs typeface="Times New Roman" panose="02020603050405020304" pitchFamily="18" charset="0"/>
              </a:rPr>
              <a:t>4. </a:t>
            </a:r>
            <a:r>
              <a:rPr lang="sv-SE" sz="2600" dirty="0">
                <a:effectLst/>
                <a:latin typeface="Calibri" panose="020F0502020204030204" pitchFamily="34" charset="0"/>
                <a:ea typeface="Calibri" panose="020F0502020204030204" pitchFamily="34" charset="0"/>
                <a:cs typeface="Times New Roman" panose="02020603050405020304" pitchFamily="18" charset="0"/>
              </a:rPr>
              <a:t>I Frälsningsarmén handlar fastan om att ge upp sitt eget för andras skull. Vem skulle du vilja hjälpa? Vilka möjligheter har du att hjälpa andra i ditt närområde? Att hjälpa brukar få den som hjälper till att må bra. Har du någonsin hjälpt någon och känt dig nöjd med det?</a:t>
            </a:r>
          </a:p>
          <a:p>
            <a:pPr marL="0" indent="0">
              <a:lnSpc>
                <a:spcPct val="107000"/>
              </a:lnSpc>
              <a:spcAft>
                <a:spcPts val="800"/>
              </a:spcAft>
              <a:buNone/>
            </a:pPr>
            <a:r>
              <a:rPr lang="sv-SE" sz="2600" dirty="0">
                <a:effectLst/>
                <a:latin typeface="Calibri" panose="020F0502020204030204" pitchFamily="34" charset="0"/>
                <a:ea typeface="Calibri" panose="020F0502020204030204" pitchFamily="34" charset="0"/>
                <a:cs typeface="Times New Roman" panose="02020603050405020304" pitchFamily="18" charset="0"/>
              </a:rPr>
              <a:t>5. Det finns många olika känslor förknippade med berättelserna i påsken bibelberättelse. Fundera över vilka känslor som förekommer i berättelserna och hur de återspeglas i olika kyrkors traditioner.</a:t>
            </a:r>
            <a:endParaRPr lang="fi-FI" dirty="0"/>
          </a:p>
        </p:txBody>
      </p:sp>
      <p:sp>
        <p:nvSpPr>
          <p:cNvPr id="4" name="Alatunnisteen paikkamerkki 3">
            <a:extLst>
              <a:ext uri="{FF2B5EF4-FFF2-40B4-BE49-F238E27FC236}">
                <a16:creationId xmlns:a16="http://schemas.microsoft.com/office/drawing/2014/main" id="{3C6A27AD-1780-9EF8-8735-9E1835DF5A86}"/>
              </a:ext>
            </a:extLst>
          </p:cNvPr>
          <p:cNvSpPr>
            <a:spLocks noGrp="1"/>
          </p:cNvSpPr>
          <p:nvPr>
            <p:ph type="ftr" sz="quarter" idx="11"/>
          </p:nvPr>
        </p:nvSpPr>
        <p:spPr>
          <a:xfrm>
            <a:off x="4038600" y="6440846"/>
            <a:ext cx="4114800" cy="365125"/>
          </a:xfrm>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204387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ECBB304-9A64-42BE-9BE7-CCE2F4BF43B2}"/>
              </a:ext>
            </a:extLst>
          </p:cNvPr>
          <p:cNvSpPr>
            <a:spLocks noGrp="1"/>
          </p:cNvSpPr>
          <p:nvPr>
            <p:ph type="title"/>
          </p:nvPr>
        </p:nvSpPr>
        <p:spPr>
          <a:xfrm>
            <a:off x="836679" y="723899"/>
            <a:ext cx="6002110" cy="419102"/>
          </a:xfrm>
        </p:spPr>
        <p:txBody>
          <a:bodyPr>
            <a:normAutofit fontScale="90000"/>
          </a:bodyPr>
          <a:lstStyle/>
          <a:p>
            <a:r>
              <a:rPr lang="fi-FI" sz="4000" dirty="0" err="1">
                <a:latin typeface="Algerian" panose="04020705040A02060702" pitchFamily="82" charset="0"/>
              </a:rPr>
              <a:t>fastan</a:t>
            </a:r>
            <a:br>
              <a:rPr lang="fi-FI" sz="4000" dirty="0"/>
            </a:br>
            <a:r>
              <a:rPr lang="fi-FI" sz="4000" dirty="0"/>
              <a:t>40 </a:t>
            </a:r>
            <a:r>
              <a:rPr lang="fi-FI" sz="4000" dirty="0" err="1"/>
              <a:t>dagar</a:t>
            </a:r>
            <a:r>
              <a:rPr lang="fi-FI" sz="4000" dirty="0"/>
              <a:t> </a:t>
            </a:r>
            <a:r>
              <a:rPr lang="fi-FI" sz="4000" dirty="0" err="1"/>
              <a:t>innan</a:t>
            </a:r>
            <a:r>
              <a:rPr lang="fi-FI" sz="4000" dirty="0"/>
              <a:t> </a:t>
            </a:r>
            <a:r>
              <a:rPr lang="fi-FI" sz="4000" dirty="0" err="1"/>
              <a:t>påsk</a:t>
            </a:r>
            <a:endParaRPr lang="fi-FI" sz="4000" dirty="0"/>
          </a:p>
        </p:txBody>
      </p:sp>
      <p:sp>
        <p:nvSpPr>
          <p:cNvPr id="3" name="Sisällön paikkamerkki 2">
            <a:extLst>
              <a:ext uri="{FF2B5EF4-FFF2-40B4-BE49-F238E27FC236}">
                <a16:creationId xmlns:a16="http://schemas.microsoft.com/office/drawing/2014/main" id="{D95B5215-DCE9-452F-A159-7DECDC95916B}"/>
              </a:ext>
            </a:extLst>
          </p:cNvPr>
          <p:cNvSpPr>
            <a:spLocks noGrp="1"/>
          </p:cNvSpPr>
          <p:nvPr>
            <p:ph idx="1"/>
          </p:nvPr>
        </p:nvSpPr>
        <p:spPr>
          <a:xfrm>
            <a:off x="218661" y="1530626"/>
            <a:ext cx="6620129" cy="4825724"/>
          </a:xfrm>
        </p:spPr>
        <p:txBody>
          <a:bodyPr>
            <a:normAutofit fontScale="92500" lnSpcReduction="20000"/>
          </a:bodyPr>
          <a:lstStyle/>
          <a:p>
            <a:r>
              <a:rPr lang="fi-FI" sz="1800" dirty="0" err="1"/>
              <a:t>Många</a:t>
            </a:r>
            <a:r>
              <a:rPr lang="fi-FI" sz="1800" dirty="0"/>
              <a:t> </a:t>
            </a:r>
            <a:r>
              <a:rPr lang="fi-FI" sz="1800" dirty="0" err="1"/>
              <a:t>kristna</a:t>
            </a:r>
            <a:r>
              <a:rPr lang="fi-FI" sz="1800" dirty="0"/>
              <a:t> </a:t>
            </a:r>
            <a:r>
              <a:rPr lang="fi-FI" sz="1800" dirty="0" err="1"/>
              <a:t>fastar</a:t>
            </a:r>
            <a:r>
              <a:rPr lang="fi-FI" sz="1800" dirty="0"/>
              <a:t> </a:t>
            </a:r>
            <a:r>
              <a:rPr lang="fi-FI" sz="1800" dirty="0" err="1"/>
              <a:t>inför</a:t>
            </a:r>
            <a:r>
              <a:rPr lang="fi-FI" sz="1800" dirty="0"/>
              <a:t> </a:t>
            </a:r>
            <a:r>
              <a:rPr lang="fi-FI" sz="1800" dirty="0" err="1"/>
              <a:t>påsken</a:t>
            </a:r>
            <a:r>
              <a:rPr lang="fi-FI" sz="1800" dirty="0"/>
              <a:t>.</a:t>
            </a:r>
          </a:p>
          <a:p>
            <a:r>
              <a:rPr lang="fi-FI" sz="1800" dirty="0" err="1"/>
              <a:t>Fastan</a:t>
            </a:r>
            <a:r>
              <a:rPr lang="fi-FI" sz="1800" dirty="0"/>
              <a:t> </a:t>
            </a:r>
            <a:r>
              <a:rPr lang="fi-FI" sz="1800" dirty="0" err="1"/>
              <a:t>innebär</a:t>
            </a:r>
            <a:r>
              <a:rPr lang="fi-FI" sz="1800" dirty="0"/>
              <a:t> </a:t>
            </a:r>
            <a:r>
              <a:rPr lang="fi-FI" sz="1800" dirty="0" err="1"/>
              <a:t>att</a:t>
            </a:r>
            <a:r>
              <a:rPr lang="fi-FI" sz="1800" dirty="0"/>
              <a:t> </a:t>
            </a:r>
            <a:r>
              <a:rPr lang="fi-FI" sz="1800" dirty="0" err="1"/>
              <a:t>man</a:t>
            </a:r>
            <a:r>
              <a:rPr lang="fi-FI" sz="1800" dirty="0"/>
              <a:t> </a:t>
            </a:r>
            <a:r>
              <a:rPr lang="fi-FI" sz="1800" dirty="0" err="1"/>
              <a:t>avstår</a:t>
            </a:r>
            <a:r>
              <a:rPr lang="fi-FI" sz="1800" dirty="0"/>
              <a:t> </a:t>
            </a:r>
            <a:r>
              <a:rPr lang="fi-FI" sz="1800" dirty="0" err="1"/>
              <a:t>från</a:t>
            </a:r>
            <a:r>
              <a:rPr lang="fi-FI" sz="1800" dirty="0"/>
              <a:t> </a:t>
            </a:r>
            <a:r>
              <a:rPr lang="fi-FI" sz="1800" dirty="0" err="1"/>
              <a:t>vissa</a:t>
            </a:r>
            <a:r>
              <a:rPr lang="fi-FI" sz="1800" dirty="0"/>
              <a:t> </a:t>
            </a:r>
            <a:r>
              <a:rPr lang="fi-FI" sz="1800" dirty="0" err="1"/>
              <a:t>saker</a:t>
            </a:r>
            <a:r>
              <a:rPr lang="fi-FI" sz="1800" dirty="0"/>
              <a:t>, </a:t>
            </a:r>
            <a:r>
              <a:rPr lang="fi-FI" sz="1800" dirty="0" err="1"/>
              <a:t>såsom</a:t>
            </a:r>
            <a:r>
              <a:rPr lang="fi-FI" sz="1800" dirty="0"/>
              <a:t> </a:t>
            </a:r>
            <a:r>
              <a:rPr lang="fi-FI" sz="1800" dirty="0" err="1"/>
              <a:t>kötträtter</a:t>
            </a:r>
            <a:r>
              <a:rPr lang="fi-FI" sz="1800" dirty="0"/>
              <a:t>, </a:t>
            </a:r>
            <a:r>
              <a:rPr lang="fi-FI" sz="1800" dirty="0" err="1"/>
              <a:t>eller</a:t>
            </a:r>
            <a:r>
              <a:rPr lang="fi-FI" sz="1800" dirty="0"/>
              <a:t> </a:t>
            </a:r>
            <a:r>
              <a:rPr lang="fi-FI" sz="1800" dirty="0" err="1"/>
              <a:t>sötsaker</a:t>
            </a:r>
            <a:r>
              <a:rPr lang="fi-FI" sz="1800" dirty="0"/>
              <a:t> </a:t>
            </a:r>
            <a:r>
              <a:rPr lang="fi-FI" sz="1800" dirty="0" err="1"/>
              <a:t>eller</a:t>
            </a:r>
            <a:r>
              <a:rPr lang="fi-FI" sz="1800" dirty="0"/>
              <a:t> </a:t>
            </a:r>
            <a:r>
              <a:rPr lang="fi-FI" sz="1800" dirty="0" err="1"/>
              <a:t>sociala</a:t>
            </a:r>
            <a:r>
              <a:rPr lang="fi-FI" sz="1800" dirty="0"/>
              <a:t> media. </a:t>
            </a:r>
            <a:r>
              <a:rPr lang="fi-FI" sz="1800" dirty="0" err="1"/>
              <a:t>Fastans</a:t>
            </a:r>
            <a:r>
              <a:rPr lang="fi-FI" sz="1800" dirty="0"/>
              <a:t> </a:t>
            </a:r>
            <a:r>
              <a:rPr lang="fi-FI" sz="1800" dirty="0" err="1"/>
              <a:t>syfte</a:t>
            </a:r>
            <a:r>
              <a:rPr lang="fi-FI" sz="1800" dirty="0"/>
              <a:t> i </a:t>
            </a:r>
            <a:r>
              <a:rPr lang="fi-FI" sz="1800" dirty="0" err="1"/>
              <a:t>den</a:t>
            </a:r>
            <a:r>
              <a:rPr lang="fi-FI" sz="1800" dirty="0"/>
              <a:t> </a:t>
            </a:r>
            <a:r>
              <a:rPr lang="fi-FI" sz="1800" dirty="0" err="1"/>
              <a:t>kristna</a:t>
            </a:r>
            <a:r>
              <a:rPr lang="fi-FI" sz="1800" dirty="0"/>
              <a:t> </a:t>
            </a:r>
            <a:r>
              <a:rPr lang="fi-FI" sz="1800" dirty="0" err="1"/>
              <a:t>traditionen</a:t>
            </a:r>
            <a:r>
              <a:rPr lang="fi-FI" sz="1800" dirty="0"/>
              <a:t> </a:t>
            </a:r>
            <a:r>
              <a:rPr lang="fi-FI" sz="1800" dirty="0" err="1"/>
              <a:t>är</a:t>
            </a:r>
            <a:r>
              <a:rPr lang="fi-FI" sz="1800" dirty="0"/>
              <a:t> </a:t>
            </a:r>
            <a:r>
              <a:rPr lang="fi-FI" sz="1800" dirty="0" err="1"/>
              <a:t>att</a:t>
            </a:r>
            <a:r>
              <a:rPr lang="fi-FI" sz="1800" dirty="0"/>
              <a:t> </a:t>
            </a:r>
            <a:r>
              <a:rPr lang="fi-FI" sz="1800" dirty="0" err="1"/>
              <a:t>förbereda</a:t>
            </a:r>
            <a:r>
              <a:rPr lang="fi-FI" sz="1800" dirty="0"/>
              <a:t> </a:t>
            </a:r>
            <a:r>
              <a:rPr lang="fi-FI" sz="1800" dirty="0" err="1"/>
              <a:t>sig</a:t>
            </a:r>
            <a:r>
              <a:rPr lang="fi-FI" sz="1800" dirty="0"/>
              <a:t> </a:t>
            </a:r>
            <a:r>
              <a:rPr lang="fi-FI" sz="1800" dirty="0" err="1"/>
              <a:t>inför</a:t>
            </a:r>
            <a:r>
              <a:rPr lang="fi-FI" sz="1800" dirty="0"/>
              <a:t> </a:t>
            </a:r>
            <a:r>
              <a:rPr lang="fi-FI" sz="1800" dirty="0" err="1"/>
              <a:t>den</a:t>
            </a:r>
            <a:r>
              <a:rPr lang="fi-FI" sz="1800" dirty="0"/>
              <a:t> </a:t>
            </a:r>
            <a:r>
              <a:rPr lang="fi-FI" sz="1800" dirty="0" err="1"/>
              <a:t>kommande</a:t>
            </a:r>
            <a:r>
              <a:rPr lang="fi-FI" sz="1800" dirty="0"/>
              <a:t> </a:t>
            </a:r>
            <a:r>
              <a:rPr lang="fi-FI" sz="1800" dirty="0" err="1"/>
              <a:t>festen</a:t>
            </a:r>
            <a:r>
              <a:rPr lang="fi-FI" sz="1800" dirty="0"/>
              <a:t> </a:t>
            </a:r>
            <a:r>
              <a:rPr lang="fi-FI" sz="1800" dirty="0" err="1"/>
              <a:t>och</a:t>
            </a:r>
            <a:r>
              <a:rPr lang="fi-FI" sz="1800" dirty="0"/>
              <a:t> </a:t>
            </a:r>
            <a:r>
              <a:rPr lang="fi-FI" sz="1800" dirty="0" err="1"/>
              <a:t>fokusera</a:t>
            </a:r>
            <a:r>
              <a:rPr lang="fi-FI" sz="1800" dirty="0"/>
              <a:t> </a:t>
            </a:r>
            <a:r>
              <a:rPr lang="fi-FI" sz="1800" dirty="0" err="1"/>
              <a:t>på</a:t>
            </a:r>
            <a:r>
              <a:rPr lang="fi-FI" sz="1800" dirty="0"/>
              <a:t> </a:t>
            </a:r>
            <a:r>
              <a:rPr lang="fi-FI" sz="1800" dirty="0" err="1"/>
              <a:t>andliga</a:t>
            </a:r>
            <a:r>
              <a:rPr lang="fi-FI" sz="1800" dirty="0"/>
              <a:t> </a:t>
            </a:r>
            <a:r>
              <a:rPr lang="fi-FI" sz="1800" dirty="0" err="1"/>
              <a:t>ting</a:t>
            </a:r>
            <a:r>
              <a:rPr lang="fi-FI" sz="1800" dirty="0"/>
              <a:t>.</a:t>
            </a:r>
          </a:p>
          <a:p>
            <a:r>
              <a:rPr lang="fi-FI" sz="1800" dirty="0"/>
              <a:t>I </a:t>
            </a:r>
            <a:r>
              <a:rPr lang="fi-FI" sz="1800" dirty="0" err="1"/>
              <a:t>katolska</a:t>
            </a:r>
            <a:r>
              <a:rPr lang="fi-FI" sz="1800" dirty="0"/>
              <a:t> </a:t>
            </a:r>
            <a:r>
              <a:rPr lang="fi-FI" sz="1800" dirty="0" err="1"/>
              <a:t>länder</a:t>
            </a:r>
            <a:r>
              <a:rPr lang="fi-FI" sz="1800" dirty="0"/>
              <a:t> </a:t>
            </a:r>
            <a:r>
              <a:rPr lang="fi-FI" sz="1800" dirty="0" err="1"/>
              <a:t>firar</a:t>
            </a:r>
            <a:r>
              <a:rPr lang="fi-FI" sz="1800" dirty="0"/>
              <a:t> </a:t>
            </a:r>
            <a:r>
              <a:rPr lang="fi-FI" sz="1800" dirty="0" err="1"/>
              <a:t>man</a:t>
            </a:r>
            <a:r>
              <a:rPr lang="fi-FI" sz="1800" dirty="0"/>
              <a:t> </a:t>
            </a:r>
            <a:r>
              <a:rPr lang="fi-FI" sz="1800" dirty="0" err="1"/>
              <a:t>karneval</a:t>
            </a:r>
            <a:r>
              <a:rPr lang="fi-FI" sz="1800" dirty="0"/>
              <a:t> (</a:t>
            </a:r>
            <a:r>
              <a:rPr lang="fi-FI" sz="1800" dirty="0" err="1"/>
              <a:t>carne</a:t>
            </a:r>
            <a:r>
              <a:rPr lang="fi-FI" sz="1800" dirty="0"/>
              <a:t> vale = </a:t>
            </a:r>
            <a:r>
              <a:rPr lang="fi-FI" sz="1800" dirty="0" err="1"/>
              <a:t>farväl</a:t>
            </a:r>
            <a:r>
              <a:rPr lang="fi-FI" sz="1800" dirty="0"/>
              <a:t> </a:t>
            </a:r>
            <a:r>
              <a:rPr lang="fi-FI" sz="1800" dirty="0" err="1"/>
              <a:t>till</a:t>
            </a:r>
            <a:r>
              <a:rPr lang="fi-FI" sz="1800" dirty="0"/>
              <a:t> </a:t>
            </a:r>
            <a:r>
              <a:rPr lang="fi-FI" sz="1800" dirty="0" err="1"/>
              <a:t>köttet</a:t>
            </a:r>
            <a:r>
              <a:rPr lang="fi-FI" sz="1800" dirty="0"/>
              <a:t>) </a:t>
            </a:r>
            <a:r>
              <a:rPr lang="fi-FI" sz="1800" dirty="0" err="1"/>
              <a:t>innan</a:t>
            </a:r>
            <a:r>
              <a:rPr lang="fi-FI" sz="1800" dirty="0"/>
              <a:t> </a:t>
            </a:r>
            <a:r>
              <a:rPr lang="fi-FI" sz="1800" dirty="0" err="1"/>
              <a:t>fastan</a:t>
            </a:r>
            <a:r>
              <a:rPr lang="fi-FI" sz="1800" dirty="0"/>
              <a:t> </a:t>
            </a:r>
            <a:r>
              <a:rPr lang="fi-FI" sz="1800" dirty="0" err="1"/>
              <a:t>börjar</a:t>
            </a:r>
            <a:r>
              <a:rPr lang="fi-FI" sz="1800" dirty="0"/>
              <a:t>.</a:t>
            </a:r>
          </a:p>
          <a:p>
            <a:r>
              <a:rPr lang="sv-SE" sz="1800" dirty="0"/>
              <a:t>Fastan börjar på askonsdagen, då vissa kristna får ett korsets tecken med aska på pannan som ett tecken på ånger. Ortodoxa kristna börjar fastan några dagar tidigare, på fastlags- eller försoningssöndagen, efter kvällsgudstjänsten.</a:t>
            </a:r>
          </a:p>
          <a:p>
            <a:r>
              <a:rPr lang="sv-SE" sz="1800" dirty="0"/>
              <a:t>För katoliker är de viktigaste fastedagarna askonsdagen och långfredagen. Alla fredagar under året är minnesdagar för långfredagen och man gör då bot på något sätt.</a:t>
            </a:r>
            <a:endParaRPr lang="sv-SE" sz="1800" dirty="0">
              <a:cs typeface="Calibri"/>
            </a:endParaRPr>
          </a:p>
          <a:p>
            <a:r>
              <a:rPr lang="fi-FI" sz="1800" dirty="0" err="1">
                <a:latin typeface="Calibri" panose="020F0502020204030204" pitchFamily="34" charset="0"/>
                <a:ea typeface="Calibri" panose="020F0502020204030204" pitchFamily="34" charset="0"/>
                <a:cs typeface="Times New Roman" panose="02020603050405020304" pitchFamily="18" charset="0"/>
              </a:rPr>
              <a:t>Frälsningsarmén</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ordnar</a:t>
            </a:r>
            <a:r>
              <a:rPr lang="fi-FI" sz="1800" dirty="0">
                <a:latin typeface="Calibri" panose="020F0502020204030204" pitchFamily="34" charset="0"/>
                <a:ea typeface="Calibri" panose="020F0502020204030204" pitchFamily="34" charset="0"/>
                <a:cs typeface="Times New Roman" panose="02020603050405020304" pitchFamily="18" charset="0"/>
              </a:rPr>
              <a:t> en </a:t>
            </a:r>
            <a:r>
              <a:rPr lang="fi-FI" sz="1800" dirty="0" err="1">
                <a:latin typeface="Calibri" panose="020F0502020204030204" pitchFamily="34" charset="0"/>
                <a:ea typeface="Calibri" panose="020F0502020204030204" pitchFamily="34" charset="0"/>
                <a:cs typeface="Times New Roman" panose="02020603050405020304" pitchFamily="18" charset="0"/>
              </a:rPr>
              <a:t>världsvida</a:t>
            </a: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i="1" dirty="0">
                <a:effectLst/>
                <a:latin typeface="Calibri" panose="020F0502020204030204" pitchFamily="34" charset="0"/>
                <a:ea typeface="Calibri" panose="020F0502020204030204" pitchFamily="34" charset="0"/>
                <a:cs typeface="Times New Roman" panose="02020603050405020304" pitchFamily="18" charset="0"/>
              </a:rPr>
              <a:t>Partners in mission -</a:t>
            </a:r>
            <a:r>
              <a:rPr lang="fi-FI" sz="1800" i="1" dirty="0" err="1">
                <a:effectLst/>
                <a:latin typeface="Calibri" panose="020F0502020204030204" pitchFamily="34" charset="0"/>
                <a:ea typeface="Calibri" panose="020F0502020204030204" pitchFamily="34" charset="0"/>
                <a:cs typeface="Times New Roman" panose="02020603050405020304" pitchFamily="18" charset="0"/>
              </a:rPr>
              <a:t>insamling</a:t>
            </a:r>
            <a:r>
              <a:rPr lang="fi-FI" sz="1800" i="1" dirty="0">
                <a:effectLst/>
                <a:latin typeface="Calibri" panose="020F0502020204030204" pitchFamily="34" charset="0"/>
                <a:ea typeface="Calibri" panose="020F0502020204030204" pitchFamily="34" charset="0"/>
                <a:cs typeface="Times New Roman" panose="02020603050405020304" pitchFamily="18" charset="0"/>
              </a:rPr>
              <a:t>,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med</a:t>
            </a: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vars</a:t>
            </a: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hjälp</a:t>
            </a: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man</a:t>
            </a: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understöder</a:t>
            </a: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Frälsningsarméns</a:t>
            </a: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arbete</a:t>
            </a:r>
            <a:r>
              <a:rPr lang="fi-FI" sz="1800" dirty="0">
                <a:effectLst/>
                <a:latin typeface="Calibri" panose="020F0502020204030204" pitchFamily="34" charset="0"/>
                <a:ea typeface="Calibri" panose="020F0502020204030204" pitchFamily="34" charset="0"/>
                <a:cs typeface="Times New Roman" panose="02020603050405020304" pitchFamily="18" charset="0"/>
              </a:rPr>
              <a:t> i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fattiga</a:t>
            </a: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länder</a:t>
            </a:r>
            <a:r>
              <a:rPr lang="fi-FI" sz="1800" dirty="0">
                <a:effectLst/>
                <a:latin typeface="Calibri" panose="020F0502020204030204" pitchFamily="34" charset="0"/>
                <a:ea typeface="Calibri" panose="020F0502020204030204" pitchFamily="34" charset="0"/>
                <a:cs typeface="Times New Roman" panose="02020603050405020304" pitchFamily="18" charset="0"/>
              </a:rPr>
              <a:t>.</a:t>
            </a:r>
          </a:p>
          <a:p>
            <a:r>
              <a:rPr lang="fi-FI" sz="1800" dirty="0" err="1">
                <a:latin typeface="Calibri" panose="020F0502020204030204" pitchFamily="34" charset="0"/>
                <a:ea typeface="Calibri" panose="020F0502020204030204" pitchFamily="34" charset="0"/>
                <a:cs typeface="Times New Roman" panose="02020603050405020304" pitchFamily="18" charset="0"/>
              </a:rPr>
              <a:t>Den</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tid</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och</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pengar</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man</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sparat</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under</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fastan</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är</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tänkt</a:t>
            </a:r>
            <a:r>
              <a:rPr lang="fi-FI" sz="1800" dirty="0">
                <a:latin typeface="Calibri" panose="020F0502020204030204" pitchFamily="34" charset="0"/>
                <a:ea typeface="Calibri" panose="020F0502020204030204" pitchFamily="34" charset="0"/>
                <a:cs typeface="Times New Roman" panose="02020603050405020304" pitchFamily="18" charset="0"/>
              </a:rPr>
              <a:t> för </a:t>
            </a:r>
            <a:r>
              <a:rPr lang="fi-FI" sz="1800" dirty="0" err="1">
                <a:latin typeface="Calibri" panose="020F0502020204030204" pitchFamily="34" charset="0"/>
                <a:ea typeface="Calibri" panose="020F0502020204030204" pitchFamily="34" charset="0"/>
                <a:cs typeface="Times New Roman" panose="02020603050405020304" pitchFamily="18" charset="0"/>
              </a:rPr>
              <a:t>att</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hjälpa</a:t>
            </a:r>
            <a:r>
              <a:rPr lang="fi-FI" sz="1800" dirty="0">
                <a:latin typeface="Calibri" panose="020F0502020204030204" pitchFamily="34" charset="0"/>
                <a:ea typeface="Calibri" panose="020F0502020204030204" pitchFamily="34" charset="0"/>
                <a:cs typeface="Times New Roman" panose="02020603050405020304" pitchFamily="18" charset="0"/>
              </a:rPr>
              <a:t> </a:t>
            </a:r>
            <a:r>
              <a:rPr lang="fi-FI" sz="1800" dirty="0" err="1">
                <a:latin typeface="Calibri" panose="020F0502020204030204" pitchFamily="34" charset="0"/>
                <a:ea typeface="Calibri" panose="020F0502020204030204" pitchFamily="34" charset="0"/>
                <a:cs typeface="Times New Roman" panose="02020603050405020304" pitchFamily="18" charset="0"/>
              </a:rPr>
              <a:t>andra</a:t>
            </a:r>
            <a:r>
              <a:rPr lang="fi-FI" sz="1800" dirty="0">
                <a:latin typeface="Calibri" panose="020F0502020204030204" pitchFamily="34" charset="0"/>
                <a:ea typeface="Calibri" panose="020F0502020204030204" pitchFamily="34" charset="0"/>
                <a:cs typeface="Times New Roman" panose="02020603050405020304" pitchFamily="18" charset="0"/>
              </a:rPr>
              <a:t>.</a:t>
            </a:r>
          </a:p>
          <a:p>
            <a:r>
              <a:rPr lang="fi-FI" sz="1800" i="1" dirty="0" err="1">
                <a:latin typeface="Calibri" panose="020F0502020204030204" pitchFamily="34" charset="0"/>
                <a:ea typeface="Calibri" panose="020F0502020204030204" pitchFamily="34" charset="0"/>
              </a:rPr>
              <a:t>E</a:t>
            </a:r>
            <a:r>
              <a:rPr lang="fi-FI" sz="1800" i="1" dirty="0" err="1">
                <a:effectLst/>
                <a:latin typeface="Calibri" panose="020F0502020204030204" pitchFamily="34" charset="0"/>
                <a:ea typeface="Calibri" panose="020F0502020204030204" pitchFamily="34" charset="0"/>
              </a:rPr>
              <a:t>kofastan</a:t>
            </a:r>
            <a:r>
              <a:rPr lang="fi-FI" sz="1800" dirty="0">
                <a:effectLst/>
                <a:latin typeface="Calibri" panose="020F0502020204030204" pitchFamily="34" charset="0"/>
                <a:ea typeface="Calibri" panose="020F0502020204030204" pitchFamily="34" charset="0"/>
              </a:rPr>
              <a:t> (ekofastan.fi) </a:t>
            </a:r>
            <a:r>
              <a:rPr lang="fi-FI" sz="1800" dirty="0" err="1">
                <a:effectLst/>
                <a:latin typeface="Calibri" panose="020F0502020204030204" pitchFamily="34" charset="0"/>
                <a:ea typeface="Calibri" panose="020F0502020204030204" pitchFamily="34" charset="0"/>
              </a:rPr>
              <a:t>h</a:t>
            </a:r>
            <a:r>
              <a:rPr lang="fi-FI" sz="1800" dirty="0" err="1">
                <a:latin typeface="Calibri" panose="020F0502020204030204" pitchFamily="34" charset="0"/>
                <a:ea typeface="Calibri" panose="020F0502020204030204" pitchFamily="34" charset="0"/>
              </a:rPr>
              <a:t>ar</a:t>
            </a:r>
            <a:r>
              <a:rPr lang="fi-FI" sz="1800" dirty="0">
                <a:latin typeface="Calibri" panose="020F0502020204030204" pitchFamily="34" charset="0"/>
                <a:ea typeface="Calibri" panose="020F0502020204030204" pitchFamily="34" charset="0"/>
              </a:rPr>
              <a:t> varit </a:t>
            </a:r>
            <a:r>
              <a:rPr lang="fi-FI" sz="1800" dirty="0" err="1">
                <a:latin typeface="Calibri" panose="020F0502020204030204" pitchFamily="34" charset="0"/>
                <a:ea typeface="Calibri" panose="020F0502020204030204" pitchFamily="34" charset="0"/>
              </a:rPr>
              <a:t>populär</a:t>
            </a:r>
            <a:r>
              <a:rPr lang="fi-FI" sz="1800" dirty="0">
                <a:latin typeface="Calibri" panose="020F0502020204030204" pitchFamily="34" charset="0"/>
                <a:ea typeface="Calibri" panose="020F0502020204030204" pitchFamily="34" charset="0"/>
              </a:rPr>
              <a:t> i </a:t>
            </a:r>
            <a:r>
              <a:rPr lang="fi-FI" sz="1800" dirty="0" err="1">
                <a:latin typeface="Calibri" panose="020F0502020204030204" pitchFamily="34" charset="0"/>
                <a:ea typeface="Calibri" panose="020F0502020204030204" pitchFamily="34" charset="0"/>
              </a:rPr>
              <a:t>den</a:t>
            </a:r>
            <a:r>
              <a:rPr lang="fi-FI" sz="1800" dirty="0">
                <a:latin typeface="Calibri" panose="020F0502020204030204" pitchFamily="34" charset="0"/>
                <a:ea typeface="Calibri" panose="020F0502020204030204" pitchFamily="34" charset="0"/>
              </a:rPr>
              <a:t> </a:t>
            </a:r>
            <a:r>
              <a:rPr lang="fi-FI" sz="1800" dirty="0" err="1">
                <a:latin typeface="Calibri" panose="020F0502020204030204" pitchFamily="34" charset="0"/>
                <a:ea typeface="Calibri" panose="020F0502020204030204" pitchFamily="34" charset="0"/>
              </a:rPr>
              <a:t>lutherska</a:t>
            </a:r>
            <a:r>
              <a:rPr lang="fi-FI" sz="1800" dirty="0">
                <a:latin typeface="Calibri" panose="020F0502020204030204" pitchFamily="34" charset="0"/>
                <a:ea typeface="Calibri" panose="020F0502020204030204" pitchFamily="34" charset="0"/>
              </a:rPr>
              <a:t> </a:t>
            </a:r>
            <a:r>
              <a:rPr lang="fi-FI" sz="1800" dirty="0" err="1">
                <a:latin typeface="Calibri" panose="020F0502020204030204" pitchFamily="34" charset="0"/>
                <a:ea typeface="Calibri" panose="020F0502020204030204" pitchFamily="34" charset="0"/>
              </a:rPr>
              <a:t>kyrkan</a:t>
            </a:r>
            <a:r>
              <a:rPr lang="fi-FI" sz="1800" dirty="0">
                <a:latin typeface="Calibri" panose="020F0502020204030204" pitchFamily="34" charset="0"/>
                <a:ea typeface="Calibri" panose="020F0502020204030204" pitchFamily="34" charset="0"/>
              </a:rPr>
              <a:t>.</a:t>
            </a:r>
            <a:endParaRPr lang="fi-FI" sz="1800" dirty="0"/>
          </a:p>
          <a:p>
            <a:endParaRPr lang="fi-FI" sz="1300" dirty="0"/>
          </a:p>
        </p:txBody>
      </p:sp>
      <p:pic>
        <p:nvPicPr>
          <p:cNvPr id="5" name="Kuva 4" descr="Karnevaalimaski ja konfettia.">
            <a:extLst>
              <a:ext uri="{FF2B5EF4-FFF2-40B4-BE49-F238E27FC236}">
                <a16:creationId xmlns:a16="http://schemas.microsoft.com/office/drawing/2014/main" id="{6D1C7A25-D834-4E6A-A993-813E2DA904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71" r="25299" b="-2"/>
          <a:stretch/>
        </p:blipFill>
        <p:spPr>
          <a:xfrm>
            <a:off x="7199440" y="11885"/>
            <a:ext cx="4992560" cy="6857990"/>
          </a:xfrm>
          <a:prstGeom prst="rect">
            <a:avLst/>
          </a:prstGeom>
          <a:effectLst/>
        </p:spPr>
      </p:pic>
      <p:sp>
        <p:nvSpPr>
          <p:cNvPr id="4" name="Alatunnisteen paikkamerkki 3">
            <a:extLst>
              <a:ext uri="{FF2B5EF4-FFF2-40B4-BE49-F238E27FC236}">
                <a16:creationId xmlns:a16="http://schemas.microsoft.com/office/drawing/2014/main" id="{4D624574-C252-A7AA-7F46-4C90781A3901}"/>
              </a:ext>
            </a:extLst>
          </p:cNvPr>
          <p:cNvSpPr>
            <a:spLocks noGrp="1"/>
          </p:cNvSpPr>
          <p:nvPr>
            <p:ph type="ftr" sz="quarter" idx="11"/>
          </p:nvPr>
        </p:nvSpPr>
        <p:spPr>
          <a:xfrm>
            <a:off x="3195473" y="6356350"/>
            <a:ext cx="3811437" cy="365125"/>
          </a:xfrm>
        </p:spPr>
        <p:txBody>
          <a:bodyPr>
            <a:normAutofit/>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2564651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FFC7FA-AF83-335F-658A-55E0F98D64E1}"/>
              </a:ext>
            </a:extLst>
          </p:cNvPr>
          <p:cNvSpPr>
            <a:spLocks noGrp="1"/>
          </p:cNvSpPr>
          <p:nvPr>
            <p:ph type="title"/>
          </p:nvPr>
        </p:nvSpPr>
        <p:spPr>
          <a:xfrm>
            <a:off x="294969" y="365125"/>
            <a:ext cx="11621728" cy="1325563"/>
          </a:xfrm>
        </p:spPr>
        <p:txBody>
          <a:bodyPr>
            <a:normAutofit/>
          </a:bodyPr>
          <a:lstStyle/>
          <a:p>
            <a:r>
              <a:rPr lang="fi-FI" sz="4000" dirty="0" err="1">
                <a:latin typeface="Algerian" panose="04020705040A02060702" pitchFamily="82" charset="0"/>
                <a:cs typeface="Calibri Light"/>
              </a:rPr>
              <a:t>Händelserna</a:t>
            </a:r>
            <a:r>
              <a:rPr lang="fi-FI" sz="4000" dirty="0">
                <a:latin typeface="Algerian" panose="04020705040A02060702" pitchFamily="82" charset="0"/>
                <a:cs typeface="Calibri Light"/>
              </a:rPr>
              <a:t> </a:t>
            </a:r>
            <a:r>
              <a:rPr lang="fi-FI" sz="4000" dirty="0" err="1">
                <a:latin typeface="Algerian" panose="04020705040A02060702" pitchFamily="82" charset="0"/>
                <a:cs typeface="Calibri Light"/>
              </a:rPr>
              <a:t>kring</a:t>
            </a:r>
            <a:r>
              <a:rPr lang="fi-FI" sz="4000" dirty="0">
                <a:latin typeface="Algerian" panose="04020705040A02060702" pitchFamily="82" charset="0"/>
                <a:cs typeface="Calibri Light"/>
              </a:rPr>
              <a:t> </a:t>
            </a:r>
            <a:r>
              <a:rPr lang="fi-FI" sz="4000" dirty="0" err="1">
                <a:latin typeface="Algerian" panose="04020705040A02060702" pitchFamily="82" charset="0"/>
                <a:cs typeface="Calibri Light"/>
              </a:rPr>
              <a:t>jesu</a:t>
            </a:r>
            <a:r>
              <a:rPr lang="fi-FI" sz="4000" dirty="0">
                <a:latin typeface="Algerian" panose="04020705040A02060702" pitchFamily="82" charset="0"/>
                <a:cs typeface="Calibri Light"/>
              </a:rPr>
              <a:t> </a:t>
            </a:r>
            <a:r>
              <a:rPr lang="fi-FI" sz="4000" dirty="0" err="1">
                <a:latin typeface="Algerian" panose="04020705040A02060702" pitchFamily="82" charset="0"/>
                <a:cs typeface="Calibri Light"/>
              </a:rPr>
              <a:t>sista</a:t>
            </a:r>
            <a:r>
              <a:rPr lang="fi-FI" sz="4000" dirty="0">
                <a:latin typeface="Algerian" panose="04020705040A02060702" pitchFamily="82" charset="0"/>
                <a:cs typeface="Calibri Light"/>
              </a:rPr>
              <a:t> </a:t>
            </a:r>
            <a:r>
              <a:rPr lang="fi-FI" sz="4000" dirty="0" err="1">
                <a:latin typeface="Algerian" panose="04020705040A02060702" pitchFamily="82" charset="0"/>
                <a:cs typeface="Calibri Light"/>
              </a:rPr>
              <a:t>stunder</a:t>
            </a:r>
            <a:endParaRPr lang="fi-FI" sz="4000" dirty="0"/>
          </a:p>
        </p:txBody>
      </p:sp>
      <p:sp>
        <p:nvSpPr>
          <p:cNvPr id="4" name="Tekstin paikkamerkki 3">
            <a:extLst>
              <a:ext uri="{FF2B5EF4-FFF2-40B4-BE49-F238E27FC236}">
                <a16:creationId xmlns:a16="http://schemas.microsoft.com/office/drawing/2014/main" id="{7C2043D6-D3F8-538B-3309-4C2FBE122CEA}"/>
              </a:ext>
            </a:extLst>
          </p:cNvPr>
          <p:cNvSpPr>
            <a:spLocks noGrp="1"/>
          </p:cNvSpPr>
          <p:nvPr>
            <p:ph type="body" idx="1"/>
          </p:nvPr>
        </p:nvSpPr>
        <p:spPr/>
        <p:txBody>
          <a:bodyPr/>
          <a:lstStyle/>
          <a:p>
            <a:r>
              <a:rPr lang="fi-FI" dirty="0" err="1"/>
              <a:t>Händelser</a:t>
            </a:r>
            <a:endParaRPr lang="fi-FI" dirty="0"/>
          </a:p>
        </p:txBody>
      </p:sp>
      <p:sp>
        <p:nvSpPr>
          <p:cNvPr id="3" name="Sisällön paikkamerkki 2">
            <a:extLst>
              <a:ext uri="{FF2B5EF4-FFF2-40B4-BE49-F238E27FC236}">
                <a16:creationId xmlns:a16="http://schemas.microsoft.com/office/drawing/2014/main" id="{63B867B8-163F-102A-8749-ECED2541B7A4}"/>
              </a:ext>
              <a:ext uri="{C183D7F6-B498-43B3-948B-1728B52AA6E4}">
                <adec:decorative xmlns:adec="http://schemas.microsoft.com/office/drawing/2017/decorative" val="1"/>
              </a:ext>
            </a:extLst>
          </p:cNvPr>
          <p:cNvSpPr>
            <a:spLocks noGrp="1"/>
          </p:cNvSpPr>
          <p:nvPr>
            <p:ph sz="half" idx="2"/>
          </p:nvPr>
        </p:nvSpPr>
        <p:spPr/>
        <p:txBody>
          <a:bodyPr vert="horz" lIns="91440" tIns="45720" rIns="91440" bIns="45720" rtlCol="0" anchor="t">
            <a:normAutofit fontScale="85000" lnSpcReduction="20000"/>
          </a:bodyPr>
          <a:lstStyle/>
          <a:p>
            <a:r>
              <a:rPr lang="fi-FI" dirty="0">
                <a:cs typeface="Calibri"/>
              </a:rPr>
              <a:t>Jesus </a:t>
            </a:r>
            <a:r>
              <a:rPr lang="fi-FI" dirty="0" err="1">
                <a:cs typeface="Calibri"/>
              </a:rPr>
              <a:t>rider</a:t>
            </a:r>
            <a:r>
              <a:rPr lang="fi-FI" dirty="0">
                <a:cs typeface="Calibri"/>
              </a:rPr>
              <a:t> </a:t>
            </a:r>
            <a:r>
              <a:rPr lang="fi-FI" dirty="0" err="1">
                <a:cs typeface="Calibri"/>
              </a:rPr>
              <a:t>på</a:t>
            </a:r>
            <a:r>
              <a:rPr lang="fi-FI" dirty="0">
                <a:cs typeface="Calibri"/>
              </a:rPr>
              <a:t> en </a:t>
            </a:r>
            <a:r>
              <a:rPr lang="fi-FI" dirty="0" err="1">
                <a:cs typeface="Calibri"/>
              </a:rPr>
              <a:t>åsna</a:t>
            </a:r>
            <a:r>
              <a:rPr lang="fi-FI" dirty="0">
                <a:cs typeface="Calibri"/>
              </a:rPr>
              <a:t> in i Jerusalem</a:t>
            </a:r>
          </a:p>
          <a:p>
            <a:r>
              <a:rPr lang="fi-FI" dirty="0">
                <a:cs typeface="Calibri"/>
              </a:rPr>
              <a:t>Judas </a:t>
            </a:r>
            <a:r>
              <a:rPr lang="fi-FI" dirty="0" err="1">
                <a:cs typeface="Calibri"/>
              </a:rPr>
              <a:t>förråder</a:t>
            </a:r>
            <a:r>
              <a:rPr lang="fi-FI" dirty="0">
                <a:cs typeface="Calibri"/>
              </a:rPr>
              <a:t> Jesus</a:t>
            </a:r>
          </a:p>
          <a:p>
            <a:r>
              <a:rPr lang="fi-FI" dirty="0" err="1">
                <a:cs typeface="Calibri"/>
              </a:rPr>
              <a:t>Den</a:t>
            </a:r>
            <a:r>
              <a:rPr lang="fi-FI" dirty="0">
                <a:cs typeface="Calibri"/>
              </a:rPr>
              <a:t> </a:t>
            </a:r>
            <a:r>
              <a:rPr lang="fi-FI" dirty="0" err="1">
                <a:cs typeface="Calibri"/>
              </a:rPr>
              <a:t>sista</a:t>
            </a:r>
            <a:r>
              <a:rPr lang="fi-FI" dirty="0">
                <a:cs typeface="Calibri"/>
              </a:rPr>
              <a:t> </a:t>
            </a:r>
            <a:r>
              <a:rPr lang="fi-FI" dirty="0" err="1">
                <a:cs typeface="Calibri"/>
              </a:rPr>
              <a:t>måltiden</a:t>
            </a:r>
            <a:endParaRPr lang="fi-FI" dirty="0">
              <a:cs typeface="Calibri"/>
            </a:endParaRPr>
          </a:p>
          <a:p>
            <a:r>
              <a:rPr lang="fi-FI" dirty="0">
                <a:cs typeface="Calibri"/>
              </a:rPr>
              <a:t>Jesus </a:t>
            </a:r>
            <a:r>
              <a:rPr lang="fi-FI" dirty="0" err="1">
                <a:cs typeface="Calibri"/>
              </a:rPr>
              <a:t>fängslas</a:t>
            </a:r>
            <a:r>
              <a:rPr lang="fi-FI" dirty="0">
                <a:cs typeface="Calibri"/>
              </a:rPr>
              <a:t> i Getsemane </a:t>
            </a:r>
            <a:r>
              <a:rPr lang="fi-FI" dirty="0" err="1">
                <a:cs typeface="Calibri"/>
              </a:rPr>
              <a:t>trädgård</a:t>
            </a:r>
            <a:r>
              <a:rPr lang="fi-FI" dirty="0">
                <a:cs typeface="Calibri"/>
              </a:rPr>
              <a:t>.</a:t>
            </a:r>
          </a:p>
          <a:p>
            <a:r>
              <a:rPr lang="fi-FI" dirty="0">
                <a:cs typeface="Calibri"/>
              </a:rPr>
              <a:t>Pilatus </a:t>
            </a:r>
            <a:r>
              <a:rPr lang="fi-FI" dirty="0" err="1">
                <a:cs typeface="Calibri"/>
              </a:rPr>
              <a:t>dömer</a:t>
            </a:r>
            <a:r>
              <a:rPr lang="fi-FI" dirty="0">
                <a:cs typeface="Calibri"/>
              </a:rPr>
              <a:t> Jesus </a:t>
            </a:r>
            <a:r>
              <a:rPr lang="fi-FI" dirty="0" err="1">
                <a:cs typeface="Calibri"/>
              </a:rPr>
              <a:t>till</a:t>
            </a:r>
            <a:r>
              <a:rPr lang="fi-FI" dirty="0">
                <a:cs typeface="Calibri"/>
              </a:rPr>
              <a:t> </a:t>
            </a:r>
            <a:r>
              <a:rPr lang="fi-FI" dirty="0" err="1">
                <a:cs typeface="Calibri"/>
              </a:rPr>
              <a:t>döden</a:t>
            </a:r>
            <a:r>
              <a:rPr lang="fi-FI" dirty="0">
                <a:cs typeface="Calibri"/>
              </a:rPr>
              <a:t>.</a:t>
            </a:r>
          </a:p>
          <a:p>
            <a:r>
              <a:rPr lang="fi-FI" dirty="0">
                <a:cs typeface="Calibri"/>
              </a:rPr>
              <a:t>Jesus </a:t>
            </a:r>
            <a:r>
              <a:rPr lang="fi-FI" dirty="0" err="1">
                <a:cs typeface="Calibri"/>
              </a:rPr>
              <a:t>korsfästes</a:t>
            </a:r>
            <a:r>
              <a:rPr lang="fi-FI" dirty="0">
                <a:cs typeface="Calibri"/>
              </a:rPr>
              <a:t> </a:t>
            </a:r>
            <a:r>
              <a:rPr lang="fi-FI" dirty="0" err="1">
                <a:cs typeface="Calibri"/>
              </a:rPr>
              <a:t>på</a:t>
            </a:r>
            <a:r>
              <a:rPr lang="fi-FI" dirty="0">
                <a:cs typeface="Calibri"/>
              </a:rPr>
              <a:t> Golgata.</a:t>
            </a:r>
          </a:p>
          <a:p>
            <a:r>
              <a:rPr lang="fi-FI" dirty="0">
                <a:cs typeface="Calibri"/>
              </a:rPr>
              <a:t>Jesus </a:t>
            </a:r>
            <a:r>
              <a:rPr lang="fi-FI" dirty="0" err="1">
                <a:cs typeface="Calibri"/>
              </a:rPr>
              <a:t>begravs</a:t>
            </a:r>
            <a:r>
              <a:rPr lang="fi-FI" dirty="0">
                <a:cs typeface="Calibri"/>
              </a:rPr>
              <a:t> i en </a:t>
            </a:r>
            <a:r>
              <a:rPr lang="fi-FI" dirty="0" err="1">
                <a:cs typeface="Calibri"/>
              </a:rPr>
              <a:t>klippgrotta</a:t>
            </a:r>
            <a:endParaRPr lang="fi-FI" dirty="0">
              <a:cs typeface="Calibri"/>
            </a:endParaRPr>
          </a:p>
          <a:p>
            <a:r>
              <a:rPr lang="fi-FI" dirty="0" err="1">
                <a:cs typeface="Calibri"/>
              </a:rPr>
              <a:t>Kvinnorna</a:t>
            </a:r>
            <a:r>
              <a:rPr lang="fi-FI" dirty="0">
                <a:cs typeface="Calibri"/>
              </a:rPr>
              <a:t> </a:t>
            </a:r>
            <a:r>
              <a:rPr lang="fi-FI" dirty="0" err="1">
                <a:cs typeface="Calibri"/>
              </a:rPr>
              <a:t>hittar</a:t>
            </a:r>
            <a:r>
              <a:rPr lang="fi-FI" dirty="0">
                <a:cs typeface="Calibri"/>
              </a:rPr>
              <a:t> en tom </a:t>
            </a:r>
            <a:r>
              <a:rPr lang="fi-FI" dirty="0" err="1">
                <a:cs typeface="Calibri"/>
              </a:rPr>
              <a:t>grav</a:t>
            </a:r>
            <a:endParaRPr lang="fi-FI" dirty="0">
              <a:cs typeface="Calibri"/>
            </a:endParaRPr>
          </a:p>
        </p:txBody>
      </p:sp>
      <p:sp>
        <p:nvSpPr>
          <p:cNvPr id="5" name="Tekstin paikkamerkki 4">
            <a:extLst>
              <a:ext uri="{FF2B5EF4-FFF2-40B4-BE49-F238E27FC236}">
                <a16:creationId xmlns:a16="http://schemas.microsoft.com/office/drawing/2014/main" id="{DD5AC6B0-44FD-19AF-4071-C5AF866DE3C9}"/>
              </a:ext>
            </a:extLst>
          </p:cNvPr>
          <p:cNvSpPr>
            <a:spLocks noGrp="1"/>
          </p:cNvSpPr>
          <p:nvPr>
            <p:ph type="body" sz="quarter" idx="3"/>
          </p:nvPr>
        </p:nvSpPr>
        <p:spPr/>
        <p:txBody>
          <a:bodyPr/>
          <a:lstStyle/>
          <a:p>
            <a:r>
              <a:rPr lang="fi-FI" dirty="0" err="1"/>
              <a:t>Kyrkhelger</a:t>
            </a:r>
            <a:endParaRPr lang="fi-FI" dirty="0"/>
          </a:p>
        </p:txBody>
      </p:sp>
      <p:sp>
        <p:nvSpPr>
          <p:cNvPr id="6" name="Sisällön paikkamerkki 5">
            <a:extLst>
              <a:ext uri="{FF2B5EF4-FFF2-40B4-BE49-F238E27FC236}">
                <a16:creationId xmlns:a16="http://schemas.microsoft.com/office/drawing/2014/main" id="{9437A4CF-F8DF-5347-251F-E5F304C93DE8}"/>
              </a:ext>
            </a:extLst>
          </p:cNvPr>
          <p:cNvSpPr>
            <a:spLocks noGrp="1"/>
          </p:cNvSpPr>
          <p:nvPr>
            <p:ph sz="quarter" idx="4"/>
          </p:nvPr>
        </p:nvSpPr>
        <p:spPr>
          <a:xfrm>
            <a:off x="6172200" y="2505075"/>
            <a:ext cx="6019800" cy="3684588"/>
          </a:xfrm>
        </p:spPr>
        <p:txBody>
          <a:bodyPr vert="horz" lIns="91440" tIns="45720" rIns="91440" bIns="45720" rtlCol="0" anchor="t">
            <a:normAutofit fontScale="85000" lnSpcReduction="20000"/>
          </a:bodyPr>
          <a:lstStyle/>
          <a:p>
            <a:r>
              <a:rPr lang="sv-SE" dirty="0">
                <a:cs typeface="Calibri"/>
              </a:rPr>
              <a:t>Palmsöndagen </a:t>
            </a:r>
          </a:p>
          <a:p>
            <a:r>
              <a:rPr lang="sv-SE" dirty="0">
                <a:cs typeface="Calibri"/>
              </a:rPr>
              <a:t>Stora onsdagen</a:t>
            </a:r>
          </a:p>
          <a:p>
            <a:r>
              <a:rPr lang="sv-SE" dirty="0">
                <a:cs typeface="Calibri"/>
              </a:rPr>
              <a:t>Skärtorsdagen/stora torsdagen (ort.)</a:t>
            </a:r>
          </a:p>
          <a:p>
            <a:r>
              <a:rPr lang="sv-SE" dirty="0">
                <a:cs typeface="Calibri"/>
              </a:rPr>
              <a:t>Skärtorsdagen/stora torsdagen (ort.)</a:t>
            </a:r>
          </a:p>
          <a:p>
            <a:endParaRPr lang="sv-SE" dirty="0">
              <a:cs typeface="Calibri"/>
            </a:endParaRPr>
          </a:p>
          <a:p>
            <a:r>
              <a:rPr lang="sv-SE" dirty="0">
                <a:cs typeface="Calibri"/>
              </a:rPr>
              <a:t>Långfredag/Stora fredagen (ort.)</a:t>
            </a:r>
          </a:p>
          <a:p>
            <a:r>
              <a:rPr lang="sv-SE" dirty="0">
                <a:cs typeface="Calibri"/>
              </a:rPr>
              <a:t>Långfredag/Stora fredagen (ort.)</a:t>
            </a:r>
          </a:p>
          <a:p>
            <a:r>
              <a:rPr lang="sv-SE" dirty="0">
                <a:cs typeface="Calibri"/>
              </a:rPr>
              <a:t>Långfredag/Stora fredagen (ort.)</a:t>
            </a:r>
          </a:p>
          <a:p>
            <a:r>
              <a:rPr lang="sv-SE" dirty="0">
                <a:cs typeface="Calibri"/>
              </a:rPr>
              <a:t>Påsk</a:t>
            </a:r>
            <a:endParaRPr lang="fi-FI" dirty="0">
              <a:cs typeface="Calibri"/>
            </a:endParaRPr>
          </a:p>
          <a:p>
            <a:endParaRPr lang="fi-FI" dirty="0">
              <a:cs typeface="Calibri"/>
            </a:endParaRPr>
          </a:p>
        </p:txBody>
      </p:sp>
      <p:sp>
        <p:nvSpPr>
          <p:cNvPr id="7" name="Alatunnisteen paikkamerkki 6">
            <a:extLst>
              <a:ext uri="{FF2B5EF4-FFF2-40B4-BE49-F238E27FC236}">
                <a16:creationId xmlns:a16="http://schemas.microsoft.com/office/drawing/2014/main" id="{C3820AE7-0DE0-3698-636C-EDD5DD727C2F}"/>
              </a:ext>
            </a:extLst>
          </p:cNvPr>
          <p:cNvSpPr>
            <a:spLocks noGrp="1"/>
          </p:cNvSpPr>
          <p:nvPr>
            <p:ph type="ftr" sz="quarter" idx="11"/>
          </p:nvPr>
        </p:nvSpPr>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2597235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3D39AC9-F684-7E4F-4A15-6AF2B74053D0}"/>
              </a:ext>
            </a:extLst>
          </p:cNvPr>
          <p:cNvSpPr>
            <a:spLocks noGrp="1"/>
          </p:cNvSpPr>
          <p:nvPr>
            <p:ph type="title"/>
          </p:nvPr>
        </p:nvSpPr>
        <p:spPr>
          <a:xfrm>
            <a:off x="353461" y="95538"/>
            <a:ext cx="6761564" cy="1642970"/>
          </a:xfrm>
        </p:spPr>
        <p:txBody>
          <a:bodyPr anchor="b">
            <a:normAutofit/>
          </a:bodyPr>
          <a:lstStyle/>
          <a:p>
            <a:r>
              <a:rPr lang="fi-FI" sz="3700" b="1" dirty="0" err="1">
                <a:latin typeface="Algerian" panose="04020705040A02060702" pitchFamily="82" charset="0"/>
                <a:cs typeface="Calibri Light"/>
              </a:rPr>
              <a:t>palmsöndag</a:t>
            </a:r>
            <a:r>
              <a:rPr lang="fi-FI" sz="3700" b="1" dirty="0">
                <a:latin typeface="Algerian" panose="04020705040A02060702" pitchFamily="82" charset="0"/>
                <a:cs typeface="Calibri Light"/>
              </a:rPr>
              <a:t> 1/5</a:t>
            </a:r>
            <a:br>
              <a:rPr lang="fi-FI" sz="3700" dirty="0">
                <a:cs typeface="Calibri Light"/>
              </a:rPr>
            </a:br>
            <a:r>
              <a:rPr lang="fi-FI" sz="3700" dirty="0">
                <a:cs typeface="Calibri Light"/>
              </a:rPr>
              <a:t>Jesus </a:t>
            </a:r>
            <a:r>
              <a:rPr lang="fi-FI" sz="3700" dirty="0" err="1">
                <a:cs typeface="Calibri Light"/>
              </a:rPr>
              <a:t>red</a:t>
            </a:r>
            <a:r>
              <a:rPr lang="fi-FI" sz="3700" dirty="0">
                <a:cs typeface="Calibri Light"/>
              </a:rPr>
              <a:t> </a:t>
            </a:r>
            <a:r>
              <a:rPr lang="fi-FI" sz="3700" dirty="0" err="1">
                <a:cs typeface="Calibri Light"/>
              </a:rPr>
              <a:t>på</a:t>
            </a:r>
            <a:r>
              <a:rPr lang="fi-FI" sz="3700" dirty="0">
                <a:cs typeface="Calibri Light"/>
              </a:rPr>
              <a:t> en </a:t>
            </a:r>
            <a:r>
              <a:rPr lang="fi-FI" sz="3700" dirty="0" err="1">
                <a:cs typeface="Calibri Light"/>
              </a:rPr>
              <a:t>åsna</a:t>
            </a:r>
            <a:r>
              <a:rPr lang="fi-FI" sz="3700" dirty="0">
                <a:cs typeface="Calibri Light"/>
              </a:rPr>
              <a:t> in i Jerusalem</a:t>
            </a:r>
            <a:endParaRPr lang="fi-FI" sz="3700" dirty="0"/>
          </a:p>
        </p:txBody>
      </p:sp>
      <p:sp>
        <p:nvSpPr>
          <p:cNvPr id="4" name="Sisällön paikkamerkki 3">
            <a:extLst>
              <a:ext uri="{FF2B5EF4-FFF2-40B4-BE49-F238E27FC236}">
                <a16:creationId xmlns:a16="http://schemas.microsoft.com/office/drawing/2014/main" id="{26538EFA-4923-22FF-A049-1C3D6E102C34}"/>
              </a:ext>
            </a:extLst>
          </p:cNvPr>
          <p:cNvSpPr>
            <a:spLocks noGrp="1"/>
          </p:cNvSpPr>
          <p:nvPr>
            <p:ph idx="1"/>
          </p:nvPr>
        </p:nvSpPr>
        <p:spPr>
          <a:xfrm>
            <a:off x="1144923" y="2405894"/>
            <a:ext cx="5315189" cy="3535083"/>
          </a:xfrm>
        </p:spPr>
        <p:txBody>
          <a:bodyPr vert="horz" lIns="91440" tIns="45720" rIns="91440" bIns="45720" rtlCol="0" anchor="t">
            <a:noAutofit/>
          </a:bodyPr>
          <a:lstStyle/>
          <a:p>
            <a:pPr marL="0" indent="0">
              <a:buNone/>
            </a:pPr>
            <a:r>
              <a:rPr lang="fi-FI" dirty="0" err="1">
                <a:cs typeface="Calibri"/>
              </a:rPr>
              <a:t>På</a:t>
            </a:r>
            <a:r>
              <a:rPr lang="fi-FI" dirty="0">
                <a:cs typeface="Calibri"/>
              </a:rPr>
              <a:t> </a:t>
            </a:r>
            <a:r>
              <a:rPr lang="fi-FI" dirty="0" err="1">
                <a:cs typeface="Calibri"/>
              </a:rPr>
              <a:t>palmsöndagen</a:t>
            </a:r>
            <a:r>
              <a:rPr lang="fi-FI" dirty="0">
                <a:cs typeface="Calibri"/>
              </a:rPr>
              <a:t> </a:t>
            </a:r>
            <a:r>
              <a:rPr lang="fi-FI" dirty="0" err="1">
                <a:cs typeface="Calibri"/>
              </a:rPr>
              <a:t>kommer</a:t>
            </a:r>
            <a:r>
              <a:rPr lang="fi-FI" dirty="0">
                <a:cs typeface="Calibri"/>
              </a:rPr>
              <a:t> vi </a:t>
            </a:r>
            <a:r>
              <a:rPr lang="fi-FI" dirty="0" err="1">
                <a:cs typeface="Calibri"/>
              </a:rPr>
              <a:t>ihåg</a:t>
            </a:r>
            <a:r>
              <a:rPr lang="fi-FI" dirty="0">
                <a:cs typeface="Calibri"/>
              </a:rPr>
              <a:t> </a:t>
            </a:r>
            <a:r>
              <a:rPr lang="fi-FI" dirty="0" err="1">
                <a:cs typeface="Calibri"/>
              </a:rPr>
              <a:t>hur</a:t>
            </a:r>
            <a:r>
              <a:rPr lang="fi-FI" dirty="0">
                <a:cs typeface="Calibri"/>
              </a:rPr>
              <a:t> Jesus </a:t>
            </a:r>
            <a:r>
              <a:rPr lang="fi-FI" dirty="0" err="1">
                <a:cs typeface="Calibri"/>
              </a:rPr>
              <a:t>red</a:t>
            </a:r>
            <a:r>
              <a:rPr lang="fi-FI" dirty="0">
                <a:cs typeface="Calibri"/>
              </a:rPr>
              <a:t> </a:t>
            </a:r>
            <a:r>
              <a:rPr lang="fi-FI" dirty="0" err="1">
                <a:cs typeface="Calibri"/>
              </a:rPr>
              <a:t>på</a:t>
            </a:r>
            <a:r>
              <a:rPr lang="fi-FI" dirty="0">
                <a:cs typeface="Calibri"/>
              </a:rPr>
              <a:t> en </a:t>
            </a:r>
            <a:r>
              <a:rPr lang="fi-FI" dirty="0" err="1">
                <a:cs typeface="Calibri"/>
              </a:rPr>
              <a:t>åsna</a:t>
            </a:r>
            <a:r>
              <a:rPr lang="fi-FI" dirty="0">
                <a:cs typeface="Calibri"/>
              </a:rPr>
              <a:t> in i Jerusalem. </a:t>
            </a:r>
            <a:r>
              <a:rPr lang="fi-FI" dirty="0" err="1">
                <a:cs typeface="Calibri"/>
              </a:rPr>
              <a:t>Människorna</a:t>
            </a:r>
            <a:r>
              <a:rPr lang="fi-FI" dirty="0">
                <a:cs typeface="Calibri"/>
              </a:rPr>
              <a:t> </a:t>
            </a:r>
            <a:r>
              <a:rPr lang="fi-FI" dirty="0" err="1">
                <a:cs typeface="Calibri"/>
              </a:rPr>
              <a:t>tog</a:t>
            </a:r>
            <a:r>
              <a:rPr lang="fi-FI" dirty="0">
                <a:cs typeface="Calibri"/>
              </a:rPr>
              <a:t> emot Jesus </a:t>
            </a:r>
            <a:r>
              <a:rPr lang="fi-FI" dirty="0" err="1">
                <a:cs typeface="Calibri"/>
              </a:rPr>
              <a:t>som</a:t>
            </a:r>
            <a:r>
              <a:rPr lang="fi-FI" dirty="0">
                <a:cs typeface="Calibri"/>
              </a:rPr>
              <a:t> en </a:t>
            </a:r>
            <a:r>
              <a:rPr lang="fi-FI" dirty="0" err="1">
                <a:cs typeface="Calibri"/>
              </a:rPr>
              <a:t>kunglighet</a:t>
            </a:r>
            <a:r>
              <a:rPr lang="fi-FI" dirty="0">
                <a:cs typeface="Calibri"/>
              </a:rPr>
              <a:t> </a:t>
            </a:r>
            <a:r>
              <a:rPr lang="fi-FI" dirty="0" err="1">
                <a:cs typeface="Calibri"/>
              </a:rPr>
              <a:t>och</a:t>
            </a:r>
            <a:r>
              <a:rPr lang="fi-FI" dirty="0">
                <a:cs typeface="Calibri"/>
              </a:rPr>
              <a:t> </a:t>
            </a:r>
            <a:r>
              <a:rPr lang="fi-FI" dirty="0" err="1">
                <a:cs typeface="Calibri"/>
              </a:rPr>
              <a:t>kastade</a:t>
            </a:r>
            <a:r>
              <a:rPr lang="fi-FI" dirty="0">
                <a:cs typeface="Calibri"/>
              </a:rPr>
              <a:t> </a:t>
            </a:r>
            <a:r>
              <a:rPr lang="fi-FI" dirty="0" err="1">
                <a:cs typeface="Calibri"/>
              </a:rPr>
              <a:t>inför</a:t>
            </a:r>
            <a:r>
              <a:rPr lang="fi-FI" dirty="0">
                <a:cs typeface="Calibri"/>
              </a:rPr>
              <a:t> </a:t>
            </a:r>
            <a:r>
              <a:rPr lang="fi-FI" dirty="0" err="1">
                <a:cs typeface="Calibri"/>
              </a:rPr>
              <a:t>hans</a:t>
            </a:r>
            <a:r>
              <a:rPr lang="fi-FI" dirty="0">
                <a:cs typeface="Calibri"/>
              </a:rPr>
              <a:t> </a:t>
            </a:r>
            <a:r>
              <a:rPr lang="fi-FI" dirty="0" err="1">
                <a:cs typeface="Calibri"/>
              </a:rPr>
              <a:t>fötter</a:t>
            </a:r>
            <a:r>
              <a:rPr lang="fi-FI" dirty="0">
                <a:cs typeface="Calibri"/>
              </a:rPr>
              <a:t> </a:t>
            </a:r>
            <a:r>
              <a:rPr lang="fi-FI" dirty="0" err="1">
                <a:cs typeface="Calibri"/>
              </a:rPr>
              <a:t>både</a:t>
            </a:r>
            <a:r>
              <a:rPr lang="fi-FI" dirty="0">
                <a:cs typeface="Calibri"/>
              </a:rPr>
              <a:t> </a:t>
            </a:r>
            <a:r>
              <a:rPr lang="fi-FI" dirty="0" err="1">
                <a:cs typeface="Calibri"/>
              </a:rPr>
              <a:t>kläder</a:t>
            </a:r>
            <a:r>
              <a:rPr lang="fi-FI" dirty="0">
                <a:cs typeface="Calibri"/>
              </a:rPr>
              <a:t> </a:t>
            </a:r>
            <a:r>
              <a:rPr lang="fi-FI" dirty="0" err="1">
                <a:cs typeface="Calibri"/>
              </a:rPr>
              <a:t>och</a:t>
            </a:r>
            <a:r>
              <a:rPr lang="fi-FI" dirty="0">
                <a:cs typeface="Calibri"/>
              </a:rPr>
              <a:t> </a:t>
            </a:r>
            <a:r>
              <a:rPr lang="fi-FI" dirty="0" err="1">
                <a:cs typeface="Calibri"/>
              </a:rPr>
              <a:t>palmblad</a:t>
            </a:r>
            <a:r>
              <a:rPr lang="fi-FI" dirty="0">
                <a:cs typeface="Calibri"/>
              </a:rPr>
              <a:t> </a:t>
            </a:r>
            <a:r>
              <a:rPr lang="fi-FI" dirty="0" err="1">
                <a:cs typeface="Calibri"/>
              </a:rPr>
              <a:t>medan</a:t>
            </a:r>
            <a:r>
              <a:rPr lang="fi-FI" dirty="0">
                <a:cs typeface="Calibri"/>
              </a:rPr>
              <a:t> de </a:t>
            </a:r>
            <a:r>
              <a:rPr lang="fi-FI" dirty="0" err="1">
                <a:cs typeface="Calibri"/>
              </a:rPr>
              <a:t>ropade</a:t>
            </a:r>
            <a:r>
              <a:rPr lang="fi-FI" dirty="0">
                <a:cs typeface="Calibri"/>
              </a:rPr>
              <a:t> ”</a:t>
            </a:r>
            <a:r>
              <a:rPr lang="fi-FI" dirty="0" err="1">
                <a:cs typeface="Calibri"/>
              </a:rPr>
              <a:t>Hosianna</a:t>
            </a:r>
            <a:r>
              <a:rPr lang="fi-FI" dirty="0">
                <a:cs typeface="Calibri"/>
              </a:rPr>
              <a:t>, </a:t>
            </a:r>
            <a:r>
              <a:rPr lang="fi-FI" dirty="0" err="1">
                <a:cs typeface="Calibri"/>
              </a:rPr>
              <a:t>Davids</a:t>
            </a:r>
            <a:r>
              <a:rPr lang="fi-FI" dirty="0">
                <a:cs typeface="Calibri"/>
              </a:rPr>
              <a:t> </a:t>
            </a:r>
            <a:r>
              <a:rPr lang="fi-FI" dirty="0" err="1">
                <a:cs typeface="Calibri"/>
              </a:rPr>
              <a:t>son</a:t>
            </a:r>
            <a:r>
              <a:rPr lang="fi-FI" dirty="0">
                <a:cs typeface="Calibri"/>
              </a:rPr>
              <a:t>”</a:t>
            </a:r>
            <a:endParaRPr lang="fi-FI" dirty="0">
              <a:solidFill>
                <a:srgbClr val="FF0000"/>
              </a:solidFill>
              <a:cs typeface="Calibri"/>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Kuva 4" descr="Ikoni, jossa Jeesus ratsastaa Jerusalemiin.">
            <a:extLst>
              <a:ext uri="{FF2B5EF4-FFF2-40B4-BE49-F238E27FC236}">
                <a16:creationId xmlns:a16="http://schemas.microsoft.com/office/drawing/2014/main" id="{013CC4A9-B849-465A-B989-72B166B59456}"/>
              </a:ext>
            </a:extLst>
          </p:cNvPr>
          <p:cNvPicPr>
            <a:picLocks noChangeAspect="1"/>
          </p:cNvPicPr>
          <p:nvPr/>
        </p:nvPicPr>
        <p:blipFill>
          <a:blip r:embed="rId3"/>
          <a:stretch>
            <a:fillRect/>
          </a:stretch>
        </p:blipFill>
        <p:spPr>
          <a:xfrm>
            <a:off x="7138879" y="909081"/>
            <a:ext cx="4044706" cy="5071731"/>
          </a:xfrm>
          <a:prstGeom prst="rect">
            <a:avLst/>
          </a:prstGeom>
        </p:spPr>
      </p:pic>
      <p:sp>
        <p:nvSpPr>
          <p:cNvPr id="6" name="Tekstiruutu 5">
            <a:extLst>
              <a:ext uri="{FF2B5EF4-FFF2-40B4-BE49-F238E27FC236}">
                <a16:creationId xmlns:a16="http://schemas.microsoft.com/office/drawing/2014/main" id="{BF8F2998-21EA-447B-B336-206AAF76DF38}"/>
              </a:ext>
              <a:ext uri="{C183D7F6-B498-43B3-948B-1728B52AA6E4}">
                <adec:decorative xmlns:adec="http://schemas.microsoft.com/office/drawing/2017/decorative" val="0"/>
              </a:ext>
            </a:extLst>
          </p:cNvPr>
          <p:cNvSpPr txBox="1"/>
          <p:nvPr/>
        </p:nvSpPr>
        <p:spPr>
          <a:xfrm>
            <a:off x="7138879" y="6021312"/>
            <a:ext cx="3490420" cy="215444"/>
          </a:xfrm>
          <a:prstGeom prst="rect">
            <a:avLst/>
          </a:prstGeom>
          <a:noFill/>
        </p:spPr>
        <p:txBody>
          <a:bodyPr wrap="square" rtlCol="0">
            <a:spAutoFit/>
          </a:bodyPr>
          <a:lstStyle/>
          <a:p>
            <a:r>
              <a:rPr lang="fi-FI" sz="800" dirty="0">
                <a:ea typeface="+mn-lt"/>
                <a:cs typeface="+mn-lt"/>
                <a:hlinkClick r:id="rId4"/>
              </a:rPr>
              <a:t>https://www.thinglink.com/scene</a:t>
            </a:r>
            <a:endParaRPr lang="fi-FI" sz="800" dirty="0">
              <a:ea typeface="+mn-lt"/>
              <a:cs typeface="+mn-lt"/>
            </a:endParaRPr>
          </a:p>
        </p:txBody>
      </p:sp>
      <p:sp>
        <p:nvSpPr>
          <p:cNvPr id="3" name="Alatunnisteen paikkamerkki 2">
            <a:extLst>
              <a:ext uri="{FF2B5EF4-FFF2-40B4-BE49-F238E27FC236}">
                <a16:creationId xmlns:a16="http://schemas.microsoft.com/office/drawing/2014/main" id="{6039A369-79AF-8B42-5133-9210BE4A856D}"/>
              </a:ext>
              <a:ext uri="{C183D7F6-B498-43B3-948B-1728B52AA6E4}">
                <adec:decorative xmlns:adec="http://schemas.microsoft.com/office/drawing/2017/decorative" val="0"/>
              </a:ext>
            </a:extLst>
          </p:cNvPr>
          <p:cNvSpPr>
            <a:spLocks noGrp="1"/>
          </p:cNvSpPr>
          <p:nvPr>
            <p:ph type="ftr" sz="quarter" idx="11"/>
          </p:nvPr>
        </p:nvSpPr>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2364827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9B7A94-D116-B5AC-9AA5-1EBCE1B30CF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286504" y="0"/>
            <a:ext cx="3093522"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D2AFC25-7D53-4897-744E-1BAF5BA4D9B5}"/>
              </a:ext>
            </a:extLst>
          </p:cNvPr>
          <p:cNvSpPr>
            <a:spLocks noGrp="1"/>
          </p:cNvSpPr>
          <p:nvPr>
            <p:ph type="title"/>
          </p:nvPr>
        </p:nvSpPr>
        <p:spPr>
          <a:xfrm>
            <a:off x="447261" y="278296"/>
            <a:ext cx="10911619" cy="2057399"/>
          </a:xfrm>
        </p:spPr>
        <p:txBody>
          <a:bodyPr>
            <a:normAutofit fontScale="90000"/>
          </a:bodyPr>
          <a:lstStyle/>
          <a:p>
            <a:r>
              <a:rPr lang="fi-FI" sz="4400" b="1" dirty="0" err="1">
                <a:latin typeface="Algerian" panose="04020705040A02060702" pitchFamily="82" charset="0"/>
                <a:cs typeface="Calibri Light"/>
              </a:rPr>
              <a:t>palmsöndag</a:t>
            </a:r>
            <a:r>
              <a:rPr lang="fi-FI" sz="4400" b="1" dirty="0">
                <a:latin typeface="Algerian" panose="04020705040A02060702" pitchFamily="82" charset="0"/>
                <a:cs typeface="Calibri Light"/>
              </a:rPr>
              <a:t> </a:t>
            </a:r>
            <a:r>
              <a:rPr lang="fi-FI" b="1" dirty="0">
                <a:latin typeface="Algerian" panose="04020705040A02060702" pitchFamily="82" charset="0"/>
                <a:cs typeface="Calibri Light"/>
              </a:rPr>
              <a:t>2</a:t>
            </a:r>
            <a:r>
              <a:rPr lang="fi-FI" sz="4400" b="1" dirty="0">
                <a:latin typeface="Algerian" panose="04020705040A02060702" pitchFamily="82" charset="0"/>
                <a:cs typeface="Calibri Light"/>
              </a:rPr>
              <a:t>/5</a:t>
            </a:r>
            <a:br>
              <a:rPr lang="fi-FI" sz="4400" dirty="0">
                <a:cs typeface="Calibri Light"/>
              </a:rPr>
            </a:br>
            <a:r>
              <a:rPr lang="fi-FI" sz="4400" dirty="0">
                <a:cs typeface="Calibri Light"/>
              </a:rPr>
              <a:t>Jesus </a:t>
            </a:r>
            <a:r>
              <a:rPr lang="fi-FI" sz="4400" dirty="0" err="1">
                <a:cs typeface="Calibri Light"/>
              </a:rPr>
              <a:t>red</a:t>
            </a:r>
            <a:r>
              <a:rPr lang="fi-FI" sz="4400" dirty="0">
                <a:cs typeface="Calibri Light"/>
              </a:rPr>
              <a:t> </a:t>
            </a:r>
            <a:r>
              <a:rPr lang="fi-FI" sz="4400" dirty="0" err="1">
                <a:cs typeface="Calibri Light"/>
              </a:rPr>
              <a:t>på</a:t>
            </a:r>
            <a:r>
              <a:rPr lang="fi-FI" sz="4400" dirty="0">
                <a:cs typeface="Calibri Light"/>
              </a:rPr>
              <a:t> en </a:t>
            </a:r>
            <a:r>
              <a:rPr lang="fi-FI" sz="4400" dirty="0" err="1">
                <a:cs typeface="Calibri Light"/>
              </a:rPr>
              <a:t>åsna</a:t>
            </a:r>
            <a:r>
              <a:rPr lang="fi-FI" sz="4400" dirty="0">
                <a:cs typeface="Calibri Light"/>
              </a:rPr>
              <a:t> in i Jerusalem</a:t>
            </a:r>
            <a:br>
              <a:rPr lang="fi-FI" sz="4400" dirty="0">
                <a:cs typeface="Calibri Light"/>
              </a:rPr>
            </a:br>
            <a:r>
              <a:rPr lang="fi-FI" sz="2000" b="1" dirty="0" err="1">
                <a:cs typeface="Calibri Light"/>
              </a:rPr>
              <a:t>exempel</a:t>
            </a:r>
            <a:r>
              <a:rPr lang="fi-FI" sz="2000" b="1" dirty="0">
                <a:cs typeface="Calibri Light"/>
              </a:rPr>
              <a:t> </a:t>
            </a:r>
            <a:r>
              <a:rPr lang="fi-FI" sz="2000" b="1" dirty="0" err="1">
                <a:cs typeface="Calibri Light"/>
              </a:rPr>
              <a:t>från</a:t>
            </a:r>
            <a:r>
              <a:rPr lang="fi-FI" sz="2000" b="1" dirty="0">
                <a:cs typeface="Calibri Light"/>
              </a:rPr>
              <a:t> </a:t>
            </a:r>
            <a:r>
              <a:rPr lang="fi-FI" sz="2000" b="1" dirty="0" err="1">
                <a:cs typeface="Calibri Light"/>
              </a:rPr>
              <a:t>olika</a:t>
            </a:r>
            <a:r>
              <a:rPr lang="fi-FI" sz="2000" b="1" dirty="0">
                <a:cs typeface="Calibri Light"/>
              </a:rPr>
              <a:t> </a:t>
            </a:r>
            <a:r>
              <a:rPr lang="fi-FI" sz="2000" b="1" dirty="0" err="1">
                <a:cs typeface="Calibri Light"/>
              </a:rPr>
              <a:t>kyrkors</a:t>
            </a:r>
            <a:r>
              <a:rPr lang="fi-FI" sz="2000" b="1" dirty="0">
                <a:cs typeface="Calibri Light"/>
              </a:rPr>
              <a:t> </a:t>
            </a:r>
            <a:r>
              <a:rPr lang="fi-FI" sz="2000" b="1" dirty="0" err="1">
                <a:cs typeface="Calibri Light"/>
              </a:rPr>
              <a:t>traditioner</a:t>
            </a:r>
            <a:br>
              <a:rPr lang="fi-FI" sz="4400" dirty="0">
                <a:cs typeface="Calibri Light"/>
              </a:rPr>
            </a:br>
            <a:r>
              <a:rPr lang="fi-FI" sz="4400" dirty="0">
                <a:cs typeface="Calibri Light"/>
              </a:rPr>
              <a:t> </a:t>
            </a:r>
            <a:endParaRPr lang="fi-FI" dirty="0"/>
          </a:p>
        </p:txBody>
      </p:sp>
      <p:sp>
        <p:nvSpPr>
          <p:cNvPr id="4" name="Tekstiruutu 3">
            <a:extLst>
              <a:ext uri="{FF2B5EF4-FFF2-40B4-BE49-F238E27FC236}">
                <a16:creationId xmlns:a16="http://schemas.microsoft.com/office/drawing/2014/main" id="{A772A639-5107-3F6A-110A-2E87F663BFEF}"/>
              </a:ext>
            </a:extLst>
          </p:cNvPr>
          <p:cNvSpPr txBox="1"/>
          <p:nvPr/>
        </p:nvSpPr>
        <p:spPr>
          <a:xfrm>
            <a:off x="344328" y="2140663"/>
            <a:ext cx="819852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Den </a:t>
            </a:r>
            <a:r>
              <a:rPr lang="en-US" b="1" dirty="0" err="1"/>
              <a:t>ortodoxa</a:t>
            </a:r>
            <a:r>
              <a:rPr lang="en-US" b="1" dirty="0"/>
              <a:t> </a:t>
            </a:r>
            <a:r>
              <a:rPr lang="en-US" b="1" dirty="0" err="1"/>
              <a:t>traditionen</a:t>
            </a:r>
            <a:endParaRPr lang="en-US" i="1" strike="sngStrike" dirty="0">
              <a:solidFill>
                <a:srgbClr val="FF0000"/>
              </a:solidFill>
              <a:cs typeface="Calibri"/>
            </a:endParaRPr>
          </a:p>
          <a:p>
            <a:pPr marL="285750" indent="-285750">
              <a:buFont typeface="Arial" panose="020B0604020202020204" pitchFamily="34" charset="0"/>
              <a:buChar char="•"/>
            </a:pPr>
            <a:r>
              <a:rPr lang="en-US" i="1" dirty="0">
                <a:cs typeface="Calibri"/>
              </a:rPr>
              <a:t>“</a:t>
            </a:r>
            <a:r>
              <a:rPr lang="en-US" i="1" dirty="0" err="1">
                <a:cs typeface="Calibri"/>
              </a:rPr>
              <a:t>Virvon</a:t>
            </a:r>
            <a:r>
              <a:rPr lang="en-US" i="1" dirty="0">
                <a:cs typeface="Calibri"/>
              </a:rPr>
              <a:t> </a:t>
            </a:r>
            <a:r>
              <a:rPr lang="en-US" i="1" dirty="0" err="1">
                <a:cs typeface="Calibri"/>
              </a:rPr>
              <a:t>varvon</a:t>
            </a:r>
            <a:r>
              <a:rPr lang="en-US" i="1" dirty="0">
                <a:cs typeface="Calibri"/>
              </a:rPr>
              <a:t>, </a:t>
            </a:r>
            <a:r>
              <a:rPr lang="en-US" i="1" dirty="0" err="1">
                <a:cs typeface="Calibri"/>
              </a:rPr>
              <a:t>tuoreeks</a:t>
            </a:r>
            <a:r>
              <a:rPr lang="en-US" i="1" dirty="0">
                <a:cs typeface="Calibri"/>
              </a:rPr>
              <a:t> </a:t>
            </a:r>
            <a:r>
              <a:rPr lang="en-US" i="1" dirty="0" err="1">
                <a:cs typeface="Calibri"/>
              </a:rPr>
              <a:t>terveeks</a:t>
            </a:r>
            <a:r>
              <a:rPr lang="en-US" i="1" dirty="0">
                <a:cs typeface="Calibri"/>
              </a:rPr>
              <a:t>, </a:t>
            </a:r>
            <a:r>
              <a:rPr lang="en-US" i="1" dirty="0" err="1">
                <a:cs typeface="Calibri"/>
              </a:rPr>
              <a:t>tulevaks</a:t>
            </a:r>
            <a:r>
              <a:rPr lang="en-US" i="1" dirty="0">
                <a:cs typeface="Calibri"/>
              </a:rPr>
              <a:t> </a:t>
            </a:r>
            <a:r>
              <a:rPr lang="en-US" i="1" dirty="0" err="1">
                <a:cs typeface="Calibri"/>
              </a:rPr>
              <a:t>vuodeks</a:t>
            </a:r>
            <a:r>
              <a:rPr lang="en-US" i="1" dirty="0">
                <a:cs typeface="Calibri"/>
              </a:rPr>
              <a:t>. </a:t>
            </a:r>
            <a:r>
              <a:rPr lang="en-US" i="1" dirty="0" err="1">
                <a:cs typeface="Calibri"/>
              </a:rPr>
              <a:t>Vitsa</a:t>
            </a:r>
            <a:r>
              <a:rPr lang="en-US" i="1" dirty="0">
                <a:cs typeface="Calibri"/>
              </a:rPr>
              <a:t> </a:t>
            </a:r>
            <a:r>
              <a:rPr lang="en-US" i="1" dirty="0" err="1">
                <a:cs typeface="Calibri"/>
              </a:rPr>
              <a:t>sulle</a:t>
            </a:r>
            <a:r>
              <a:rPr lang="en-US" i="1" dirty="0">
                <a:cs typeface="Calibri"/>
              </a:rPr>
              <a:t>, </a:t>
            </a:r>
            <a:r>
              <a:rPr lang="en-US" i="1" dirty="0" err="1">
                <a:cs typeface="Calibri"/>
              </a:rPr>
              <a:t>palkka</a:t>
            </a:r>
            <a:r>
              <a:rPr lang="en-US" i="1" dirty="0">
                <a:cs typeface="Calibri"/>
              </a:rPr>
              <a:t> </a:t>
            </a:r>
            <a:r>
              <a:rPr lang="en-US" i="1" dirty="0" err="1">
                <a:cs typeface="Calibri"/>
              </a:rPr>
              <a:t>mulle</a:t>
            </a:r>
            <a:r>
              <a:rPr lang="en-US" i="1" dirty="0">
                <a:cs typeface="Calibri"/>
              </a:rPr>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Ordet</a:t>
            </a:r>
            <a:r>
              <a:rPr lang="en-US" dirty="0"/>
              <a:t> </a:t>
            </a:r>
            <a:r>
              <a:rPr lang="en-US" dirty="0" err="1"/>
              <a:t>virpominen</a:t>
            </a:r>
            <a:r>
              <a:rPr lang="en-US" dirty="0"/>
              <a:t> </a:t>
            </a:r>
            <a:r>
              <a:rPr lang="en-US" dirty="0" err="1"/>
              <a:t>har</a:t>
            </a:r>
            <a:r>
              <a:rPr lang="en-US" dirty="0"/>
              <a:t> </a:t>
            </a:r>
            <a:r>
              <a:rPr lang="en-US" dirty="0" err="1"/>
              <a:t>ingen</a:t>
            </a:r>
            <a:r>
              <a:rPr lang="en-US" dirty="0"/>
              <a:t> </a:t>
            </a:r>
            <a:r>
              <a:rPr lang="en-US" dirty="0" err="1"/>
              <a:t>svensk</a:t>
            </a:r>
            <a:r>
              <a:rPr lang="en-US" dirty="0"/>
              <a:t> </a:t>
            </a:r>
            <a:r>
              <a:rPr lang="en-US" dirty="0" err="1"/>
              <a:t>översättning</a:t>
            </a:r>
            <a:r>
              <a:rPr lang="en-US" dirty="0"/>
              <a:t>. Det </a:t>
            </a:r>
            <a:r>
              <a:rPr lang="en-US" dirty="0" err="1"/>
              <a:t>finns</a:t>
            </a:r>
            <a:r>
              <a:rPr lang="en-US" dirty="0"/>
              <a:t> inga </a:t>
            </a:r>
            <a:r>
              <a:rPr lang="en-US" dirty="0" err="1"/>
              <a:t>ursprungliga</a:t>
            </a:r>
            <a:r>
              <a:rPr lang="en-US" dirty="0"/>
              <a:t> </a:t>
            </a:r>
            <a:r>
              <a:rPr lang="en-US" dirty="0" err="1"/>
              <a:t>ramsor</a:t>
            </a:r>
            <a:r>
              <a:rPr lang="en-US" dirty="0"/>
              <a:t> heller, men </a:t>
            </a:r>
            <a:r>
              <a:rPr lang="en-US" dirty="0" err="1"/>
              <a:t>en</a:t>
            </a:r>
            <a:r>
              <a:rPr lang="en-US" dirty="0"/>
              <a:t> </a:t>
            </a:r>
            <a:r>
              <a:rPr lang="en-US" dirty="0" err="1"/>
              <a:t>svensk</a:t>
            </a:r>
            <a:r>
              <a:rPr lang="en-US" dirty="0"/>
              <a:t> </a:t>
            </a:r>
            <a:r>
              <a:rPr lang="en-US" dirty="0" err="1"/>
              <a:t>ramsa</a:t>
            </a:r>
            <a:r>
              <a:rPr lang="en-US" dirty="0"/>
              <a:t> </a:t>
            </a:r>
            <a:r>
              <a:rPr lang="en-US" dirty="0" err="1"/>
              <a:t>lyder</a:t>
            </a:r>
            <a:r>
              <a:rPr lang="en-US" dirty="0"/>
              <a:t> </a:t>
            </a:r>
            <a:r>
              <a:rPr lang="en-US" dirty="0" err="1"/>
              <a:t>såhär</a:t>
            </a:r>
            <a:r>
              <a:rPr lang="en-US" dirty="0"/>
              <a:t>:</a:t>
            </a:r>
            <a:br>
              <a:rPr lang="en-US" dirty="0"/>
            </a:br>
            <a:r>
              <a:rPr lang="en-US" dirty="0"/>
              <a:t>“</a:t>
            </a:r>
            <a:r>
              <a:rPr lang="en-US" dirty="0" err="1"/>
              <a:t>Virvon</a:t>
            </a:r>
            <a:r>
              <a:rPr lang="en-US" dirty="0"/>
              <a:t> </a:t>
            </a:r>
            <a:r>
              <a:rPr lang="en-US" dirty="0" err="1"/>
              <a:t>varvon</a:t>
            </a:r>
            <a:r>
              <a:rPr lang="en-US" dirty="0"/>
              <a:t>, </a:t>
            </a:r>
            <a:r>
              <a:rPr lang="en-US" dirty="0" err="1"/>
              <a:t>må</a:t>
            </a:r>
            <a:r>
              <a:rPr lang="en-US" dirty="0"/>
              <a:t> </a:t>
            </a:r>
            <a:r>
              <a:rPr lang="en-US" dirty="0" err="1"/>
              <a:t>ni</a:t>
            </a:r>
            <a:r>
              <a:rPr lang="en-US" dirty="0"/>
              <a:t> </a:t>
            </a:r>
            <a:r>
              <a:rPr lang="en-US" dirty="0" err="1"/>
              <a:t>vara</a:t>
            </a:r>
            <a:r>
              <a:rPr lang="en-US" dirty="0"/>
              <a:t> </a:t>
            </a:r>
            <a:r>
              <a:rPr lang="en-US" dirty="0" err="1"/>
              <a:t>friska</a:t>
            </a:r>
            <a:r>
              <a:rPr lang="en-US" dirty="0"/>
              <a:t>, </a:t>
            </a:r>
            <a:r>
              <a:rPr lang="en-US" dirty="0" err="1"/>
              <a:t>glada</a:t>
            </a:r>
            <a:r>
              <a:rPr lang="en-US" dirty="0"/>
              <a:t> </a:t>
            </a:r>
            <a:r>
              <a:rPr lang="en-US" dirty="0" err="1"/>
              <a:t>utan</a:t>
            </a:r>
            <a:r>
              <a:rPr lang="en-US" dirty="0"/>
              <a:t> </a:t>
            </a:r>
            <a:r>
              <a:rPr lang="en-US" dirty="0" err="1"/>
              <a:t>fara</a:t>
            </a:r>
            <a:r>
              <a:rPr lang="en-US" dirty="0"/>
              <a:t>. </a:t>
            </a:r>
            <a:r>
              <a:rPr lang="en-US" dirty="0" err="1"/>
              <a:t>Ris</a:t>
            </a:r>
            <a:r>
              <a:rPr lang="en-US" dirty="0"/>
              <a:t> till dig, </a:t>
            </a:r>
            <a:r>
              <a:rPr lang="en-US" dirty="0" err="1"/>
              <a:t>lön</a:t>
            </a:r>
            <a:r>
              <a:rPr lang="en-US" dirty="0"/>
              <a:t> till </a:t>
            </a:r>
            <a:r>
              <a:rPr lang="en-US" dirty="0" err="1"/>
              <a:t>mig</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Seden</a:t>
            </a:r>
            <a:r>
              <a:rPr lang="en-US" dirty="0"/>
              <a:t> </a:t>
            </a:r>
            <a:r>
              <a:rPr lang="en-US" dirty="0" err="1"/>
              <a:t>har</a:t>
            </a:r>
            <a:r>
              <a:rPr lang="en-US" dirty="0"/>
              <a:t> </a:t>
            </a:r>
            <a:r>
              <a:rPr lang="en-US" dirty="0" err="1"/>
              <a:t>sitt</a:t>
            </a:r>
            <a:r>
              <a:rPr lang="en-US" dirty="0"/>
              <a:t> </a:t>
            </a:r>
            <a:r>
              <a:rPr lang="en-US" dirty="0" err="1"/>
              <a:t>ursprung</a:t>
            </a:r>
            <a:r>
              <a:rPr lang="en-US" dirty="0"/>
              <a:t> </a:t>
            </a:r>
            <a:r>
              <a:rPr lang="en-US" dirty="0" err="1"/>
              <a:t>i</a:t>
            </a:r>
            <a:r>
              <a:rPr lang="en-US" dirty="0"/>
              <a:t> den </a:t>
            </a:r>
            <a:r>
              <a:rPr lang="en-US" dirty="0" err="1"/>
              <a:t>ortodoxa</a:t>
            </a:r>
            <a:r>
              <a:rPr lang="en-US" dirty="0"/>
              <a:t> </a:t>
            </a:r>
            <a:r>
              <a:rPr lang="en-US" dirty="0" err="1"/>
              <a:t>traditionen</a:t>
            </a:r>
            <a:r>
              <a:rPr lang="en-US" dirty="0"/>
              <a:t>, men </a:t>
            </a:r>
            <a:r>
              <a:rPr lang="en-US" dirty="0" err="1"/>
              <a:t>har</a:t>
            </a:r>
            <a:r>
              <a:rPr lang="en-US" dirty="0"/>
              <a:t> </a:t>
            </a:r>
            <a:r>
              <a:rPr lang="en-US" dirty="0" err="1"/>
              <a:t>senare</a:t>
            </a:r>
            <a:r>
              <a:rPr lang="en-US" dirty="0"/>
              <a:t> blivit </a:t>
            </a:r>
            <a:r>
              <a:rPr lang="en-US" dirty="0" err="1"/>
              <a:t>en</a:t>
            </a:r>
            <a:r>
              <a:rPr lang="en-US" dirty="0"/>
              <a:t> </a:t>
            </a:r>
            <a:r>
              <a:rPr lang="en-US" dirty="0" err="1"/>
              <a:t>luthersk</a:t>
            </a:r>
            <a:r>
              <a:rPr lang="en-US" dirty="0"/>
              <a:t> </a:t>
            </a:r>
            <a:r>
              <a:rPr lang="en-US" dirty="0" err="1"/>
              <a:t>och</a:t>
            </a:r>
            <a:r>
              <a:rPr lang="en-US" dirty="0"/>
              <a:t> </a:t>
            </a:r>
            <a:r>
              <a:rPr lang="en-US" dirty="0" err="1"/>
              <a:t>mer</a:t>
            </a:r>
            <a:r>
              <a:rPr lang="en-US" dirty="0"/>
              <a:t> </a:t>
            </a:r>
            <a:r>
              <a:rPr lang="en-US" dirty="0" err="1"/>
              <a:t>allmänt</a:t>
            </a:r>
            <a:r>
              <a:rPr lang="en-US" dirty="0"/>
              <a:t> </a:t>
            </a:r>
            <a:r>
              <a:rPr lang="en-US" dirty="0" err="1"/>
              <a:t>en</a:t>
            </a:r>
            <a:r>
              <a:rPr lang="en-US" dirty="0"/>
              <a:t> </a:t>
            </a:r>
            <a:r>
              <a:rPr lang="en-US" dirty="0" err="1"/>
              <a:t>finländsk</a:t>
            </a:r>
            <a:r>
              <a:rPr lang="en-US" dirty="0"/>
              <a:t> sed. </a:t>
            </a:r>
          </a:p>
          <a:p>
            <a:endParaRPr lang="en-US" dirty="0"/>
          </a:p>
          <a:p>
            <a:pPr marL="285750" indent="-285750">
              <a:buFont typeface="Arial" panose="020B0604020202020204" pitchFamily="34" charset="0"/>
              <a:buChar char="•"/>
            </a:pPr>
            <a:r>
              <a:rPr lang="en-US" dirty="0"/>
              <a:t>Syftet med </a:t>
            </a:r>
            <a:r>
              <a:rPr lang="en-US" dirty="0" err="1"/>
              <a:t>virpominen</a:t>
            </a:r>
            <a:r>
              <a:rPr lang="en-US" dirty="0"/>
              <a:t> </a:t>
            </a:r>
            <a:r>
              <a:rPr lang="en-US" dirty="0" err="1"/>
              <a:t>är</a:t>
            </a:r>
            <a:r>
              <a:rPr lang="en-US" dirty="0"/>
              <a:t> </a:t>
            </a:r>
            <a:r>
              <a:rPr lang="en-US" dirty="0" err="1"/>
              <a:t>att</a:t>
            </a:r>
            <a:r>
              <a:rPr lang="en-US" dirty="0"/>
              <a:t> </a:t>
            </a:r>
            <a:r>
              <a:rPr lang="en-US" dirty="0" err="1"/>
              <a:t>önska</a:t>
            </a:r>
            <a:r>
              <a:rPr lang="en-US" dirty="0"/>
              <a:t> </a:t>
            </a:r>
            <a:r>
              <a:rPr lang="en-US" dirty="0" err="1"/>
              <a:t>välsignelse</a:t>
            </a:r>
            <a:r>
              <a:rPr lang="en-US" dirty="0"/>
              <a:t>. </a:t>
            </a:r>
            <a:r>
              <a:rPr lang="en-US" dirty="0" err="1"/>
              <a:t>Ifall</a:t>
            </a:r>
            <a:r>
              <a:rPr lang="en-US" dirty="0"/>
              <a:t> man </a:t>
            </a:r>
            <a:r>
              <a:rPr lang="en-US" dirty="0" err="1"/>
              <a:t>får</a:t>
            </a:r>
            <a:r>
              <a:rPr lang="en-US" dirty="0"/>
              <a:t> </a:t>
            </a:r>
            <a:r>
              <a:rPr lang="en-US" dirty="0" err="1"/>
              <a:t>en</a:t>
            </a:r>
            <a:r>
              <a:rPr lang="en-US" dirty="0"/>
              <a:t> </a:t>
            </a:r>
            <a:r>
              <a:rPr lang="en-US" dirty="0" err="1"/>
              <a:t>belöning</a:t>
            </a:r>
            <a:r>
              <a:rPr lang="en-US" dirty="0"/>
              <a:t>, </a:t>
            </a:r>
            <a:r>
              <a:rPr lang="en-US" dirty="0" err="1"/>
              <a:t>skall</a:t>
            </a:r>
            <a:r>
              <a:rPr lang="en-US" dirty="0"/>
              <a:t> den </a:t>
            </a:r>
            <a:r>
              <a:rPr lang="en-US" dirty="0" err="1"/>
              <a:t>utbetalas</a:t>
            </a:r>
            <a:r>
              <a:rPr lang="en-US" dirty="0"/>
              <a:t> </a:t>
            </a:r>
            <a:r>
              <a:rPr lang="en-US" dirty="0" err="1"/>
              <a:t>först</a:t>
            </a:r>
            <a:r>
              <a:rPr lang="en-US" dirty="0"/>
              <a:t> </a:t>
            </a:r>
            <a:r>
              <a:rPr lang="en-US" dirty="0" err="1"/>
              <a:t>på</a:t>
            </a:r>
            <a:r>
              <a:rPr lang="en-US" dirty="0"/>
              <a:t> </a:t>
            </a:r>
            <a:r>
              <a:rPr lang="en-US" dirty="0" err="1"/>
              <a:t>påsken</a:t>
            </a:r>
            <a:r>
              <a:rPr lang="en-US" dirty="0"/>
              <a:t>. </a:t>
            </a:r>
            <a:r>
              <a:rPr lang="en-US" dirty="0" err="1"/>
              <a:t>Nuförtiden</a:t>
            </a:r>
            <a:r>
              <a:rPr lang="en-US" dirty="0"/>
              <a:t> </a:t>
            </a:r>
            <a:r>
              <a:rPr lang="en-US" dirty="0" err="1"/>
              <a:t>är</a:t>
            </a:r>
            <a:r>
              <a:rPr lang="en-US" dirty="0"/>
              <a:t> det </a:t>
            </a:r>
            <a:r>
              <a:rPr lang="en-US" dirty="0" err="1"/>
              <a:t>vanligt</a:t>
            </a:r>
            <a:r>
              <a:rPr lang="en-US" dirty="0"/>
              <a:t> </a:t>
            </a:r>
            <a:r>
              <a:rPr lang="en-US" dirty="0" err="1"/>
              <a:t>att</a:t>
            </a:r>
            <a:r>
              <a:rPr lang="en-US" dirty="0"/>
              <a:t> man </a:t>
            </a:r>
            <a:r>
              <a:rPr lang="en-US" dirty="0" err="1"/>
              <a:t>betalar</a:t>
            </a:r>
            <a:r>
              <a:rPr lang="en-US" dirty="0"/>
              <a:t> </a:t>
            </a:r>
            <a:r>
              <a:rPr lang="en-US" dirty="0" err="1"/>
              <a:t>belöningen</a:t>
            </a:r>
            <a:r>
              <a:rPr lang="en-US" dirty="0"/>
              <a:t> </a:t>
            </a:r>
            <a:r>
              <a:rPr lang="en-US" dirty="0" err="1"/>
              <a:t>omedelbart</a:t>
            </a:r>
            <a:r>
              <a:rPr lang="en-US" dirty="0"/>
              <a:t> </a:t>
            </a:r>
            <a:r>
              <a:rPr lang="en-US" dirty="0" err="1"/>
              <a:t>efter</a:t>
            </a:r>
            <a:r>
              <a:rPr lang="en-US" dirty="0"/>
              <a:t> </a:t>
            </a:r>
            <a:r>
              <a:rPr lang="en-US" dirty="0" err="1"/>
              <a:t>virpominen</a:t>
            </a:r>
            <a:r>
              <a:rPr lang="en-US" dirty="0"/>
              <a:t>. </a:t>
            </a:r>
          </a:p>
          <a:p>
            <a:endParaRPr lang="en-US" dirty="0"/>
          </a:p>
          <a:p>
            <a:pPr marL="285750" indent="-285750">
              <a:buFont typeface="Arial" panose="020B0604020202020204" pitchFamily="34" charset="0"/>
              <a:buChar char="•"/>
            </a:pPr>
            <a:r>
              <a:rPr lang="en-US" dirty="0"/>
              <a:t>I Finland </a:t>
            </a:r>
            <a:r>
              <a:rPr lang="en-US" dirty="0" err="1"/>
              <a:t>används</a:t>
            </a:r>
            <a:r>
              <a:rPr lang="en-US" dirty="0"/>
              <a:t> </a:t>
            </a:r>
            <a:r>
              <a:rPr lang="en-US" dirty="0" err="1"/>
              <a:t>utsmyckade</a:t>
            </a:r>
            <a:r>
              <a:rPr lang="en-US" dirty="0"/>
              <a:t> </a:t>
            </a:r>
            <a:r>
              <a:rPr lang="en-US" dirty="0" err="1"/>
              <a:t>videkvistar</a:t>
            </a:r>
            <a:r>
              <a:rPr lang="en-US" dirty="0"/>
              <a:t> </a:t>
            </a:r>
            <a:r>
              <a:rPr lang="en-US" dirty="0" err="1"/>
              <a:t>istället</a:t>
            </a:r>
            <a:r>
              <a:rPr lang="en-US" dirty="0"/>
              <a:t> för </a:t>
            </a:r>
            <a:r>
              <a:rPr lang="en-US" dirty="0" err="1"/>
              <a:t>palmblad</a:t>
            </a:r>
            <a:r>
              <a:rPr lang="en-US" dirty="0"/>
              <a:t>. </a:t>
            </a:r>
          </a:p>
          <a:p>
            <a:pPr marL="285750" indent="-285750">
              <a:buFont typeface="Arial" panose="020B0604020202020204" pitchFamily="34" charset="0"/>
              <a:buChar char="•"/>
            </a:pPr>
            <a:endParaRPr lang="en-US" dirty="0"/>
          </a:p>
          <a:p>
            <a:endParaRPr lang="en-US" dirty="0">
              <a:cs typeface="Calibri"/>
            </a:endParaRPr>
          </a:p>
        </p:txBody>
      </p:sp>
      <p:pic>
        <p:nvPicPr>
          <p:cNvPr id="5" name="Kuva 4" descr="Pajunoksia ja erivärisiä höyheniä.">
            <a:extLst>
              <a:ext uri="{FF2B5EF4-FFF2-40B4-BE49-F238E27FC236}">
                <a16:creationId xmlns:a16="http://schemas.microsoft.com/office/drawing/2014/main" id="{F89C74EE-EB40-A564-0A58-FCB5460B8BBA}"/>
              </a:ext>
            </a:extLst>
          </p:cNvPr>
          <p:cNvPicPr>
            <a:picLocks noChangeAspect="1"/>
          </p:cNvPicPr>
          <p:nvPr/>
        </p:nvPicPr>
        <p:blipFill>
          <a:blip r:embed="rId2"/>
          <a:stretch>
            <a:fillRect/>
          </a:stretch>
        </p:blipFill>
        <p:spPr>
          <a:xfrm>
            <a:off x="8542856" y="1374987"/>
            <a:ext cx="3304816" cy="4968240"/>
          </a:xfrm>
          <a:prstGeom prst="rect">
            <a:avLst/>
          </a:prstGeom>
        </p:spPr>
      </p:pic>
      <p:sp>
        <p:nvSpPr>
          <p:cNvPr id="6" name="Alatunnisteen paikkamerkki 5">
            <a:extLst>
              <a:ext uri="{FF2B5EF4-FFF2-40B4-BE49-F238E27FC236}">
                <a16:creationId xmlns:a16="http://schemas.microsoft.com/office/drawing/2014/main" id="{7BDFE4BF-E2E7-9CD4-F5C5-45818794A1A1}"/>
              </a:ext>
            </a:extLst>
          </p:cNvPr>
          <p:cNvSpPr>
            <a:spLocks noGrp="1"/>
          </p:cNvSpPr>
          <p:nvPr>
            <p:ph type="ftr" sz="quarter" idx="11"/>
          </p:nvPr>
        </p:nvSpPr>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980601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15AC0C8A-E439-90C5-C559-75751832DA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286504" y="0"/>
            <a:ext cx="3093522"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D2AFC25-7D53-4897-744E-1BAF5BA4D9B5}"/>
              </a:ext>
            </a:extLst>
          </p:cNvPr>
          <p:cNvSpPr>
            <a:spLocks noGrp="1"/>
          </p:cNvSpPr>
          <p:nvPr>
            <p:ph type="title"/>
          </p:nvPr>
        </p:nvSpPr>
        <p:spPr>
          <a:xfrm>
            <a:off x="226142" y="583095"/>
            <a:ext cx="11488780" cy="1537253"/>
          </a:xfrm>
        </p:spPr>
        <p:txBody>
          <a:bodyPr>
            <a:normAutofit/>
          </a:bodyPr>
          <a:lstStyle/>
          <a:p>
            <a:r>
              <a:rPr lang="fi-FI" sz="4000" b="1" dirty="0" err="1">
                <a:latin typeface="Algerian" panose="04020705040A02060702" pitchFamily="82" charset="0"/>
                <a:cs typeface="Calibri Light"/>
              </a:rPr>
              <a:t>palmsöndag</a:t>
            </a:r>
            <a:r>
              <a:rPr lang="fi-FI" sz="4000" b="1" dirty="0">
                <a:latin typeface="Algerian" panose="04020705040A02060702" pitchFamily="82" charset="0"/>
                <a:cs typeface="Calibri Light"/>
              </a:rPr>
              <a:t> 3/5</a:t>
            </a:r>
            <a:br>
              <a:rPr lang="fi-FI" sz="4000" dirty="0">
                <a:cs typeface="Calibri Light"/>
              </a:rPr>
            </a:br>
            <a:r>
              <a:rPr lang="fi-FI" dirty="0">
                <a:cs typeface="Calibri Light"/>
              </a:rPr>
              <a:t>Jesus </a:t>
            </a:r>
            <a:r>
              <a:rPr lang="fi-FI" dirty="0" err="1">
                <a:cs typeface="Calibri Light"/>
              </a:rPr>
              <a:t>red</a:t>
            </a:r>
            <a:r>
              <a:rPr lang="fi-FI" dirty="0">
                <a:cs typeface="Calibri Light"/>
              </a:rPr>
              <a:t> </a:t>
            </a:r>
            <a:r>
              <a:rPr lang="fi-FI" dirty="0" err="1">
                <a:cs typeface="Calibri Light"/>
              </a:rPr>
              <a:t>på</a:t>
            </a:r>
            <a:r>
              <a:rPr lang="fi-FI" dirty="0">
                <a:cs typeface="Calibri Light"/>
              </a:rPr>
              <a:t> en </a:t>
            </a:r>
            <a:r>
              <a:rPr lang="fi-FI" dirty="0" err="1">
                <a:cs typeface="Calibri Light"/>
              </a:rPr>
              <a:t>åsna</a:t>
            </a:r>
            <a:r>
              <a:rPr lang="fi-FI" dirty="0">
                <a:cs typeface="Calibri Light"/>
              </a:rPr>
              <a:t> in i Jerusalem</a:t>
            </a:r>
            <a:br>
              <a:rPr lang="fi-FI" sz="7200" dirty="0">
                <a:cs typeface="Calibri Light"/>
              </a:rPr>
            </a:br>
            <a:r>
              <a:rPr lang="fi-FI" sz="2000" b="1" dirty="0" err="1">
                <a:cs typeface="Calibri Light"/>
              </a:rPr>
              <a:t>exempel</a:t>
            </a:r>
            <a:r>
              <a:rPr lang="fi-FI" sz="2000" b="1" dirty="0">
                <a:cs typeface="Calibri Light"/>
              </a:rPr>
              <a:t> </a:t>
            </a:r>
            <a:r>
              <a:rPr lang="fi-FI" sz="2000" b="1" dirty="0" err="1">
                <a:cs typeface="Calibri Light"/>
              </a:rPr>
              <a:t>från</a:t>
            </a:r>
            <a:r>
              <a:rPr lang="fi-FI" sz="2000" b="1" dirty="0">
                <a:cs typeface="Calibri Light"/>
              </a:rPr>
              <a:t> </a:t>
            </a:r>
            <a:r>
              <a:rPr lang="fi-FI" sz="2000" b="1" dirty="0" err="1">
                <a:cs typeface="Calibri Light"/>
              </a:rPr>
              <a:t>olika</a:t>
            </a:r>
            <a:r>
              <a:rPr lang="fi-FI" sz="2000" b="1" dirty="0">
                <a:cs typeface="Calibri Light"/>
              </a:rPr>
              <a:t> </a:t>
            </a:r>
            <a:r>
              <a:rPr lang="fi-FI" sz="2000" b="1" dirty="0" err="1">
                <a:cs typeface="Calibri Light"/>
              </a:rPr>
              <a:t>kyrkors</a:t>
            </a:r>
            <a:r>
              <a:rPr lang="fi-FI" sz="2000" b="1" dirty="0">
                <a:cs typeface="Calibri Light"/>
              </a:rPr>
              <a:t> </a:t>
            </a:r>
            <a:r>
              <a:rPr lang="fi-FI" sz="2000" b="1" dirty="0" err="1">
                <a:cs typeface="Calibri Light"/>
              </a:rPr>
              <a:t>traditioner</a:t>
            </a:r>
            <a:endParaRPr lang="fi-FI" sz="2000" b="1" dirty="0"/>
          </a:p>
        </p:txBody>
      </p:sp>
      <p:sp>
        <p:nvSpPr>
          <p:cNvPr id="4" name="Tekstiruutu 3">
            <a:extLst>
              <a:ext uri="{FF2B5EF4-FFF2-40B4-BE49-F238E27FC236}">
                <a16:creationId xmlns:a16="http://schemas.microsoft.com/office/drawing/2014/main" id="{A772A639-5107-3F6A-110A-2E87F663BFEF}"/>
              </a:ext>
            </a:extLst>
          </p:cNvPr>
          <p:cNvSpPr txBox="1"/>
          <p:nvPr/>
        </p:nvSpPr>
        <p:spPr>
          <a:xfrm>
            <a:off x="303839" y="1970945"/>
            <a:ext cx="7379869"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sv-SE" dirty="0"/>
              <a:t>Ortodoxa </a:t>
            </a:r>
            <a:r>
              <a:rPr lang="sv-SE" dirty="0" err="1"/>
              <a:t>virpokvastar</a:t>
            </a:r>
            <a:r>
              <a:rPr lang="sv-SE" dirty="0"/>
              <a:t> välsignas med invigt vatten vid en vigiliagudstjänst på lördagskvällen före palmsöndagen.</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Länk: Esbo barnkör med förstärkning besöker boende på </a:t>
            </a:r>
            <a:r>
              <a:rPr lang="sv-SE" dirty="0" err="1"/>
              <a:t>Stefanoshemmet</a:t>
            </a:r>
            <a:r>
              <a:rPr lang="sv-SE" dirty="0"/>
              <a:t>. </a:t>
            </a:r>
            <a:r>
              <a:rPr lang="en-US" dirty="0"/>
              <a:t>: </a:t>
            </a:r>
            <a:r>
              <a:rPr lang="en-US" sz="1600" dirty="0">
                <a:hlinkClick r:id="rId3"/>
              </a:rPr>
              <a:t>youtube.com</a:t>
            </a:r>
            <a:endParaRPr lang="en-US" sz="1600" dirty="0"/>
          </a:p>
          <a:p>
            <a:endParaRPr lang="en-US" sz="1400" dirty="0">
              <a:cs typeface="Calibri"/>
            </a:endParaRPr>
          </a:p>
          <a:p>
            <a:pPr marL="285750" indent="-285750">
              <a:buFont typeface="Arial" panose="020B0604020202020204" pitchFamily="34" charset="0"/>
              <a:buChar char="•"/>
            </a:pPr>
            <a:r>
              <a:rPr lang="sv-SE" dirty="0">
                <a:effectLst/>
                <a:ea typeface="Calibri" panose="020F0502020204030204" pitchFamily="34" charset="0"/>
                <a:cs typeface="Times New Roman" panose="02020603050405020304" pitchFamily="18" charset="0"/>
              </a:rPr>
              <a:t>De välsignade kvistarna förvaras i ett hörn </a:t>
            </a:r>
            <a:r>
              <a:rPr lang="sv-SE" dirty="0">
                <a:ea typeface="Calibri" panose="020F0502020204030204" pitchFamily="34" charset="0"/>
                <a:cs typeface="Times New Roman" panose="02020603050405020304" pitchFamily="18" charset="0"/>
              </a:rPr>
              <a:t>vid </a:t>
            </a:r>
            <a:r>
              <a:rPr lang="sv-SE" dirty="0">
                <a:effectLst/>
                <a:ea typeface="Calibri" panose="020F0502020204030204" pitchFamily="34" charset="0"/>
                <a:cs typeface="Times New Roman" panose="02020603050405020304" pitchFamily="18" charset="0"/>
              </a:rPr>
              <a:t>ikonerna fram till slutet av </a:t>
            </a:r>
            <a:r>
              <a:rPr lang="sv-SE" dirty="0" err="1">
                <a:effectLst/>
                <a:ea typeface="Calibri" panose="020F0502020204030204" pitchFamily="34" charset="0"/>
                <a:cs typeface="Times New Roman" panose="02020603050405020304" pitchFamily="18" charset="0"/>
              </a:rPr>
              <a:t>påskperioden</a:t>
            </a:r>
            <a:r>
              <a:rPr lang="sv-SE" dirty="0">
                <a:effectLst/>
                <a:ea typeface="Calibri" panose="020F0502020204030204" pitchFamily="34" charset="0"/>
                <a:cs typeface="Times New Roman" panose="02020603050405020304" pitchFamily="18" charset="0"/>
              </a:rPr>
              <a:t>, då de bränns. </a:t>
            </a:r>
          </a:p>
          <a:p>
            <a:pPr marL="285750" indent="-285750">
              <a:buFont typeface="Arial" panose="020B0604020202020204" pitchFamily="34" charset="0"/>
              <a:buChar char="•"/>
            </a:pPr>
            <a:endParaRPr lang="sv-SE"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sv-SE" dirty="0">
                <a:effectLst/>
                <a:ea typeface="Calibri" panose="020F0502020204030204" pitchFamily="34" charset="0"/>
                <a:cs typeface="Times New Roman" panose="02020603050405020304" pitchFamily="18" charset="0"/>
              </a:rPr>
              <a:t>Det godis som man får som belöning ska sparas till påsken, eftersom följande vecka fortfarande är fastetid.</a:t>
            </a:r>
            <a:endParaRPr lang="en-US" dirty="0">
              <a:cs typeface="Calibri"/>
            </a:endParaRPr>
          </a:p>
        </p:txBody>
      </p:sp>
      <p:pic>
        <p:nvPicPr>
          <p:cNvPr id="6" name="Kuva 5" descr="Kaksi iloista tyttöä virpovitsat käsissään ja esiliinat yllään.">
            <a:extLst>
              <a:ext uri="{FF2B5EF4-FFF2-40B4-BE49-F238E27FC236}">
                <a16:creationId xmlns:a16="http://schemas.microsoft.com/office/drawing/2014/main" id="{B891E6BF-D97E-A143-9395-4F198338D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703678" y="1971881"/>
            <a:ext cx="4871063" cy="3653297"/>
          </a:xfrm>
          <a:prstGeom prst="rect">
            <a:avLst/>
          </a:prstGeom>
        </p:spPr>
      </p:pic>
      <p:sp>
        <p:nvSpPr>
          <p:cNvPr id="5" name="Alatunnisteen paikkamerkki 4">
            <a:extLst>
              <a:ext uri="{FF2B5EF4-FFF2-40B4-BE49-F238E27FC236}">
                <a16:creationId xmlns:a16="http://schemas.microsoft.com/office/drawing/2014/main" id="{A2441966-75EF-C85E-BCB2-156EB2C0F3CD}"/>
              </a:ext>
            </a:extLst>
          </p:cNvPr>
          <p:cNvSpPr>
            <a:spLocks noGrp="1"/>
          </p:cNvSpPr>
          <p:nvPr>
            <p:ph type="ftr" sz="quarter" idx="11"/>
          </p:nvPr>
        </p:nvSpPr>
        <p:spPr>
          <a:xfrm>
            <a:off x="3913132" y="6376505"/>
            <a:ext cx="4114800" cy="365125"/>
          </a:xfrm>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146183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2AFC25-7D53-4897-744E-1BAF5BA4D9B5}"/>
              </a:ext>
            </a:extLst>
          </p:cNvPr>
          <p:cNvSpPr>
            <a:spLocks noGrp="1"/>
          </p:cNvSpPr>
          <p:nvPr>
            <p:ph type="title"/>
          </p:nvPr>
        </p:nvSpPr>
        <p:spPr/>
        <p:txBody>
          <a:bodyPr/>
          <a:lstStyle/>
          <a:p>
            <a:r>
              <a:rPr lang="fi-FI" b="1" dirty="0">
                <a:latin typeface="Algerian" panose="04020705040A02060702" pitchFamily="82" charset="0"/>
                <a:cs typeface="Calibri Light"/>
              </a:rPr>
              <a:t>Virpominen </a:t>
            </a:r>
            <a:r>
              <a:rPr lang="fi-FI" b="1" dirty="0" err="1">
                <a:latin typeface="Algerian" panose="04020705040A02060702" pitchFamily="82" charset="0"/>
                <a:cs typeface="Calibri Light"/>
              </a:rPr>
              <a:t>och</a:t>
            </a:r>
            <a:r>
              <a:rPr lang="fi-FI" b="1" dirty="0">
                <a:latin typeface="Algerian" panose="04020705040A02060702" pitchFamily="82" charset="0"/>
                <a:cs typeface="Calibri Light"/>
              </a:rPr>
              <a:t> </a:t>
            </a:r>
            <a:r>
              <a:rPr lang="fi-FI" b="1" dirty="0" err="1">
                <a:latin typeface="Algerian" panose="04020705040A02060702" pitchFamily="82" charset="0"/>
                <a:cs typeface="Calibri Light"/>
              </a:rPr>
              <a:t>häxor</a:t>
            </a:r>
            <a:r>
              <a:rPr lang="fi-FI" sz="4400" b="1" dirty="0">
                <a:latin typeface="Algerian" panose="04020705040A02060702" pitchFamily="82" charset="0"/>
                <a:cs typeface="Calibri Light"/>
              </a:rPr>
              <a:t> </a:t>
            </a:r>
            <a:br>
              <a:rPr lang="fi-FI" sz="4400" dirty="0">
                <a:cs typeface="Calibri Light"/>
              </a:rPr>
            </a:br>
            <a:endParaRPr lang="fi-FI" dirty="0"/>
          </a:p>
        </p:txBody>
      </p:sp>
      <p:sp>
        <p:nvSpPr>
          <p:cNvPr id="4" name="Tekstiruutu 3">
            <a:extLst>
              <a:ext uri="{FF2B5EF4-FFF2-40B4-BE49-F238E27FC236}">
                <a16:creationId xmlns:a16="http://schemas.microsoft.com/office/drawing/2014/main" id="{A772A639-5107-3F6A-110A-2E87F663BFEF}"/>
              </a:ext>
            </a:extLst>
          </p:cNvPr>
          <p:cNvSpPr txBox="1"/>
          <p:nvPr/>
        </p:nvSpPr>
        <p:spPr>
          <a:xfrm>
            <a:off x="4493343" y="904568"/>
            <a:ext cx="7369978"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p>
          <a:p>
            <a:endParaRPr lang="en-US" sz="2400" dirty="0"/>
          </a:p>
          <a:p>
            <a:pPr marL="285750" indent="-285750">
              <a:buFont typeface="Arial" panose="020B0604020202020204" pitchFamily="34" charset="0"/>
              <a:buChar char="•"/>
            </a:pPr>
            <a:r>
              <a:rPr lang="sv-SE" sz="2400" dirty="0"/>
              <a:t>Häxor är inte en del av den kristna </a:t>
            </a:r>
            <a:r>
              <a:rPr lang="sv-SE" sz="2400" dirty="0" err="1"/>
              <a:t>virpotraditionen</a:t>
            </a:r>
            <a:r>
              <a:rPr lang="sv-SE" sz="2400" dirty="0"/>
              <a:t>.</a:t>
            </a:r>
          </a:p>
          <a:p>
            <a:endParaRPr lang="sv-SE" sz="2400" dirty="0"/>
          </a:p>
          <a:p>
            <a:pPr marL="285750" indent="-285750">
              <a:buFont typeface="Arial" panose="020B0604020202020204" pitchFamily="34" charset="0"/>
              <a:buChar char="•"/>
            </a:pPr>
            <a:r>
              <a:rPr lang="sv-SE" sz="2400" dirty="0"/>
              <a:t>Häxor, eller </a:t>
            </a:r>
            <a:r>
              <a:rPr lang="sv-SE" sz="2400" dirty="0" err="1"/>
              <a:t>påsktroll</a:t>
            </a:r>
            <a:r>
              <a:rPr lang="sv-SE" sz="2400" dirty="0"/>
              <a:t>, är kopplade till en gammal folktradition där man trodde att häxor hade makten att bringa otur till ett hus. Man trodde att det fanns olika sätt att skydda sig mot detta och därför var det vanligt att man, till exempel i Österbotten, brände påskbrasor för att avvärja </a:t>
            </a:r>
            <a:r>
              <a:rPr lang="sv-SE" sz="2400" dirty="0" err="1"/>
              <a:t>påskhäxorna</a:t>
            </a:r>
            <a:r>
              <a:rPr lang="sv-SE" sz="2400" dirty="0"/>
              <a:t>.</a:t>
            </a:r>
          </a:p>
          <a:p>
            <a:endParaRPr lang="sv-SE" sz="2400" dirty="0"/>
          </a:p>
          <a:p>
            <a:pPr marL="285750" indent="-285750">
              <a:buFont typeface="Arial" panose="020B0604020202020204" pitchFamily="34" charset="0"/>
              <a:buChar char="•"/>
            </a:pPr>
            <a:r>
              <a:rPr lang="sv-SE" sz="2400" dirty="0"/>
              <a:t>Nuförtiden ser man många barn som är utklädda till häxor. Vi har alltså här att göra med en blandning av två olika traditioner.</a:t>
            </a:r>
            <a:endParaRPr lang="en-US" sz="2400" dirty="0">
              <a:cs typeface="Calibri"/>
            </a:endParaRPr>
          </a:p>
          <a:p>
            <a:endParaRPr lang="en-US" sz="2400" dirty="0">
              <a:cs typeface="Calibri"/>
            </a:endParaRPr>
          </a:p>
          <a:p>
            <a:endParaRPr lang="en-US" dirty="0">
              <a:cs typeface="Calibri"/>
            </a:endParaRPr>
          </a:p>
        </p:txBody>
      </p:sp>
      <p:pic>
        <p:nvPicPr>
          <p:cNvPr id="8" name="Kuva 7" descr="Pikkutyttö hymyilee meikattuna trulliksi  virpomisoksia käsissään suklaamunia sisältävän korin kanssa.">
            <a:extLst>
              <a:ext uri="{FF2B5EF4-FFF2-40B4-BE49-F238E27FC236}">
                <a16:creationId xmlns:a16="http://schemas.microsoft.com/office/drawing/2014/main" id="{29879724-72D4-2488-269C-76E47DF91E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925" y="1288373"/>
            <a:ext cx="3600985" cy="4801314"/>
          </a:xfrm>
          <a:prstGeom prst="rect">
            <a:avLst/>
          </a:prstGeom>
        </p:spPr>
      </p:pic>
      <p:sp>
        <p:nvSpPr>
          <p:cNvPr id="9" name="Alatunnisteen paikkamerkki 8">
            <a:extLst>
              <a:ext uri="{FF2B5EF4-FFF2-40B4-BE49-F238E27FC236}">
                <a16:creationId xmlns:a16="http://schemas.microsoft.com/office/drawing/2014/main" id="{B55DF45F-54A8-E0C7-2C90-6D3C10D40CDA}"/>
              </a:ext>
            </a:extLst>
          </p:cNvPr>
          <p:cNvSpPr>
            <a:spLocks noGrp="1"/>
          </p:cNvSpPr>
          <p:nvPr>
            <p:ph type="ftr" sz="quarter" idx="11"/>
          </p:nvPr>
        </p:nvSpPr>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697396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2AFC25-7D53-4897-744E-1BAF5BA4D9B5}"/>
              </a:ext>
            </a:extLst>
          </p:cNvPr>
          <p:cNvSpPr>
            <a:spLocks noGrp="1"/>
          </p:cNvSpPr>
          <p:nvPr>
            <p:ph type="title"/>
          </p:nvPr>
        </p:nvSpPr>
        <p:spPr>
          <a:xfrm>
            <a:off x="363794" y="95677"/>
            <a:ext cx="10940845" cy="1325563"/>
          </a:xfrm>
        </p:spPr>
        <p:txBody>
          <a:bodyPr>
            <a:normAutofit fontScale="90000"/>
          </a:bodyPr>
          <a:lstStyle/>
          <a:p>
            <a:r>
              <a:rPr lang="fi-FI" sz="4400" b="1" dirty="0" err="1">
                <a:latin typeface="Algerian" panose="04020705040A02060702" pitchFamily="82" charset="0"/>
                <a:cs typeface="Calibri Light"/>
              </a:rPr>
              <a:t>Palmsöndag</a:t>
            </a:r>
            <a:r>
              <a:rPr lang="fi-FI" sz="4400" b="1" dirty="0">
                <a:latin typeface="Algerian" panose="04020705040A02060702" pitchFamily="82" charset="0"/>
                <a:cs typeface="Calibri Light"/>
              </a:rPr>
              <a:t> 4/5</a:t>
            </a:r>
            <a:br>
              <a:rPr lang="fi-FI" sz="4400" dirty="0">
                <a:cs typeface="Calibri Light"/>
              </a:rPr>
            </a:br>
            <a:r>
              <a:rPr lang="fi-FI" dirty="0">
                <a:cs typeface="Calibri Light"/>
              </a:rPr>
              <a:t>Jesus </a:t>
            </a:r>
            <a:r>
              <a:rPr lang="fi-FI" dirty="0" err="1">
                <a:cs typeface="Calibri Light"/>
              </a:rPr>
              <a:t>red</a:t>
            </a:r>
            <a:r>
              <a:rPr lang="fi-FI" dirty="0">
                <a:cs typeface="Calibri Light"/>
              </a:rPr>
              <a:t> </a:t>
            </a:r>
            <a:r>
              <a:rPr lang="fi-FI" dirty="0" err="1">
                <a:cs typeface="Calibri Light"/>
              </a:rPr>
              <a:t>på</a:t>
            </a:r>
            <a:r>
              <a:rPr lang="fi-FI" dirty="0">
                <a:cs typeface="Calibri Light"/>
              </a:rPr>
              <a:t> en </a:t>
            </a:r>
            <a:r>
              <a:rPr lang="fi-FI" dirty="0" err="1">
                <a:cs typeface="Calibri Light"/>
              </a:rPr>
              <a:t>åsna</a:t>
            </a:r>
            <a:r>
              <a:rPr lang="fi-FI" dirty="0">
                <a:cs typeface="Calibri Light"/>
              </a:rPr>
              <a:t> in i Jerusalem</a:t>
            </a:r>
            <a:br>
              <a:rPr lang="fi-FI" dirty="0">
                <a:cs typeface="Calibri Light"/>
              </a:rPr>
            </a:br>
            <a:r>
              <a:rPr lang="fi-FI" sz="2000" b="1" dirty="0" err="1">
                <a:cs typeface="Calibri Light"/>
              </a:rPr>
              <a:t>exempel</a:t>
            </a:r>
            <a:r>
              <a:rPr lang="fi-FI" sz="2000" b="1" dirty="0">
                <a:cs typeface="Calibri Light"/>
              </a:rPr>
              <a:t> </a:t>
            </a:r>
            <a:r>
              <a:rPr lang="fi-FI" sz="2000" b="1" dirty="0" err="1">
                <a:cs typeface="Calibri Light"/>
              </a:rPr>
              <a:t>från</a:t>
            </a:r>
            <a:r>
              <a:rPr lang="fi-FI" sz="2000" b="1" dirty="0">
                <a:cs typeface="Calibri Light"/>
              </a:rPr>
              <a:t> </a:t>
            </a:r>
            <a:r>
              <a:rPr lang="fi-FI" sz="2000" b="1" dirty="0" err="1">
                <a:cs typeface="Calibri Light"/>
              </a:rPr>
              <a:t>olika</a:t>
            </a:r>
            <a:r>
              <a:rPr lang="fi-FI" sz="2000" b="1" dirty="0">
                <a:cs typeface="Calibri Light"/>
              </a:rPr>
              <a:t> </a:t>
            </a:r>
            <a:r>
              <a:rPr lang="fi-FI" sz="2000" b="1" dirty="0" err="1">
                <a:cs typeface="Calibri Light"/>
              </a:rPr>
              <a:t>kyrkors</a:t>
            </a:r>
            <a:r>
              <a:rPr lang="fi-FI" sz="2000" b="1" dirty="0">
                <a:cs typeface="Calibri Light"/>
              </a:rPr>
              <a:t> </a:t>
            </a:r>
            <a:r>
              <a:rPr lang="fi-FI" sz="2000" b="1" dirty="0" err="1">
                <a:cs typeface="Calibri Light"/>
              </a:rPr>
              <a:t>traditioner</a:t>
            </a:r>
            <a:endParaRPr lang="fi-FI" sz="2000" dirty="0"/>
          </a:p>
        </p:txBody>
      </p:sp>
      <p:sp>
        <p:nvSpPr>
          <p:cNvPr id="4" name="Tekstiruutu 3">
            <a:extLst>
              <a:ext uri="{FF2B5EF4-FFF2-40B4-BE49-F238E27FC236}">
                <a16:creationId xmlns:a16="http://schemas.microsoft.com/office/drawing/2014/main" id="{A772A639-5107-3F6A-110A-2E87F663BFEF}"/>
              </a:ext>
            </a:extLst>
          </p:cNvPr>
          <p:cNvSpPr txBox="1"/>
          <p:nvPr/>
        </p:nvSpPr>
        <p:spPr>
          <a:xfrm>
            <a:off x="363794" y="1690688"/>
            <a:ext cx="11415251"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Den </a:t>
            </a:r>
            <a:r>
              <a:rPr lang="en-US" sz="2400" b="1" dirty="0" err="1">
                <a:cs typeface="Calibri"/>
              </a:rPr>
              <a:t>katolska</a:t>
            </a:r>
            <a:r>
              <a:rPr lang="en-US" sz="2400" b="1" dirty="0">
                <a:cs typeface="Calibri"/>
              </a:rPr>
              <a:t> </a:t>
            </a:r>
            <a:r>
              <a:rPr lang="en-US" sz="2400" b="1" dirty="0" err="1">
                <a:cs typeface="Calibri"/>
              </a:rPr>
              <a:t>traditionen</a:t>
            </a:r>
            <a:endParaRPr lang="en-US" sz="2400" b="1" dirty="0">
              <a:cs typeface="Calibri"/>
            </a:endParaRPr>
          </a:p>
          <a:p>
            <a:pPr marL="285750" indent="-285750">
              <a:buFont typeface="Arial" panose="020B0604020202020204" pitchFamily="34" charset="0"/>
              <a:buChar char="•"/>
            </a:pPr>
            <a:r>
              <a:rPr lang="sv-SE" sz="2400" dirty="0">
                <a:cs typeface="Calibri"/>
              </a:rPr>
              <a:t>I den katolska kyrkans tradition ingår en procession; med palmkvistar som välsignats av prästen går man i procession runt kyrkan.</a:t>
            </a:r>
          </a:p>
          <a:p>
            <a:pPr marL="285750" indent="-285750">
              <a:buFont typeface="Arial" panose="020B0604020202020204" pitchFamily="34" charset="0"/>
              <a:buChar char="•"/>
            </a:pPr>
            <a:r>
              <a:rPr lang="sv-SE" sz="2400" dirty="0">
                <a:cs typeface="Calibri"/>
              </a:rPr>
              <a:t>Deltagarna får ta med sig några av palmkvistarna hem. Grenarna är en påminnelse om Jesus som den utlovade Messias.</a:t>
            </a:r>
          </a:p>
          <a:p>
            <a:pPr marL="285750" indent="-285750">
              <a:buFont typeface="Arial" panose="020B0604020202020204" pitchFamily="34" charset="0"/>
              <a:buChar char="•"/>
            </a:pPr>
            <a:r>
              <a:rPr lang="sv-SE" sz="2400" dirty="0">
                <a:cs typeface="Calibri"/>
              </a:rPr>
              <a:t>En del av kvistarna kremeras och askan sparas till följande års askonsdag, som inleder fastan 40 dagar före påsk.</a:t>
            </a:r>
          </a:p>
          <a:p>
            <a:pPr marL="285750" indent="-285750">
              <a:buFont typeface="Arial" panose="020B0604020202020204" pitchFamily="34" charset="0"/>
              <a:buChar char="•"/>
            </a:pPr>
            <a:r>
              <a:rPr lang="sv-SE" sz="2400" dirty="0">
                <a:cs typeface="Calibri"/>
              </a:rPr>
              <a:t>I den katolska kyrkans östra tradition är det vanligt att dekorera videkvistar och ge dem till nära och kära som en välsignelse.</a:t>
            </a:r>
          </a:p>
          <a:p>
            <a:pPr marL="285750" indent="-285750">
              <a:buFont typeface="Arial" panose="020B0604020202020204" pitchFamily="34" charset="0"/>
              <a:buChar char="•"/>
            </a:pPr>
            <a:r>
              <a:rPr lang="sv-SE" sz="2400" dirty="0">
                <a:cs typeface="Calibri"/>
              </a:rPr>
              <a:t>Vid palmsöndagsmässan läses Jesu lidandes historia (passionsberättelsen) från Bibeln, där de olika personers repliker läses av olika personer. </a:t>
            </a:r>
          </a:p>
          <a:p>
            <a:pPr marL="285750" indent="-285750">
              <a:buFont typeface="Arial" panose="020B0604020202020204" pitchFamily="34" charset="0"/>
              <a:buChar char="•"/>
            </a:pPr>
            <a:r>
              <a:rPr lang="sv-SE" sz="2400" dirty="0">
                <a:cs typeface="Calibri"/>
              </a:rPr>
              <a:t>Passionsberättelsen har också varit föremål för musikaliska kompositioner, varav de mest kända är J.S. Bachs Matteus- och Johannespassionen. </a:t>
            </a:r>
            <a:r>
              <a:rPr lang="en-US" sz="1600" dirty="0" err="1">
                <a:cs typeface="Calibri"/>
                <a:hlinkClick r:id="rId3"/>
              </a:rPr>
              <a:t>Matteus-passio</a:t>
            </a:r>
            <a:r>
              <a:rPr lang="en-US" sz="1600" dirty="0">
                <a:cs typeface="Calibri"/>
                <a:hlinkClick r:id="rId3"/>
              </a:rPr>
              <a:t> </a:t>
            </a:r>
            <a:r>
              <a:rPr lang="en-US" sz="1600" dirty="0" err="1">
                <a:cs typeface="Calibri"/>
                <a:hlinkClick r:id="rId3"/>
              </a:rPr>
              <a:t>Johanneksen</a:t>
            </a:r>
            <a:r>
              <a:rPr lang="en-US" sz="1600" dirty="0">
                <a:cs typeface="Calibri"/>
                <a:hlinkClick r:id="rId3"/>
              </a:rPr>
              <a:t> </a:t>
            </a:r>
            <a:r>
              <a:rPr lang="en-US" sz="1600" dirty="0" err="1">
                <a:cs typeface="Calibri"/>
                <a:hlinkClick r:id="rId3"/>
              </a:rPr>
              <a:t>kirkosta</a:t>
            </a:r>
            <a:r>
              <a:rPr lang="en-US" sz="1600" dirty="0">
                <a:cs typeface="Calibri"/>
                <a:hlinkClick r:id="rId3"/>
              </a:rPr>
              <a:t>, </a:t>
            </a:r>
            <a:r>
              <a:rPr lang="en-US" sz="1600" dirty="0" err="1">
                <a:cs typeface="Calibri"/>
                <a:hlinkClick r:id="rId3"/>
              </a:rPr>
              <a:t>Helsingistä</a:t>
            </a:r>
            <a:endParaRPr lang="en-US" sz="1600" dirty="0">
              <a:cs typeface="Calibri"/>
            </a:endParaRPr>
          </a:p>
          <a:p>
            <a:pPr marL="285750" indent="-285750">
              <a:buFont typeface="Arial" panose="020B0604020202020204" pitchFamily="34" charset="0"/>
              <a:buChar char="•"/>
            </a:pPr>
            <a:endParaRPr lang="en-US" sz="1600" dirty="0">
              <a:cs typeface="Calibri"/>
            </a:endParaRPr>
          </a:p>
          <a:p>
            <a:endParaRPr lang="en-US" sz="2000" dirty="0">
              <a:cs typeface="Calibri"/>
            </a:endParaRPr>
          </a:p>
          <a:p>
            <a:pPr marL="285750" indent="-285750">
              <a:buFont typeface="Arial" panose="020B0604020202020204" pitchFamily="34" charset="0"/>
              <a:buChar char="•"/>
            </a:pPr>
            <a:endParaRPr lang="en-US" sz="2000" dirty="0">
              <a:cs typeface="Calibri"/>
            </a:endParaRPr>
          </a:p>
        </p:txBody>
      </p:sp>
      <p:sp>
        <p:nvSpPr>
          <p:cNvPr id="5" name="Alatunnisteen paikkamerkki 4">
            <a:extLst>
              <a:ext uri="{FF2B5EF4-FFF2-40B4-BE49-F238E27FC236}">
                <a16:creationId xmlns:a16="http://schemas.microsoft.com/office/drawing/2014/main" id="{F3580BF4-0C13-3EBF-9D76-7F4FE1E824FC}"/>
              </a:ext>
            </a:extLst>
          </p:cNvPr>
          <p:cNvSpPr>
            <a:spLocks noGrp="1"/>
          </p:cNvSpPr>
          <p:nvPr>
            <p:ph type="ftr" sz="quarter" idx="11"/>
          </p:nvPr>
        </p:nvSpPr>
        <p:spPr>
          <a:xfrm>
            <a:off x="4038600" y="6446411"/>
            <a:ext cx="4114800" cy="365125"/>
          </a:xfrm>
        </p:spPr>
        <p:txBody>
          <a:bodyPr/>
          <a:lstStyle/>
          <a:p>
            <a:r>
              <a:rPr lang="fi-FI" dirty="0" err="1"/>
              <a:t>Ekumeniska</a:t>
            </a:r>
            <a:r>
              <a:rPr lang="fi-FI" dirty="0"/>
              <a:t> </a:t>
            </a:r>
            <a:r>
              <a:rPr lang="fi-FI" dirty="0" err="1"/>
              <a:t>Rådet</a:t>
            </a:r>
            <a:r>
              <a:rPr lang="fi-FI" dirty="0"/>
              <a:t> i Finland – </a:t>
            </a:r>
            <a:r>
              <a:rPr lang="fi-FI" dirty="0" err="1"/>
              <a:t>Sektionen</a:t>
            </a:r>
            <a:r>
              <a:rPr lang="fi-FI" dirty="0"/>
              <a:t> för </a:t>
            </a:r>
            <a:r>
              <a:rPr lang="fi-FI" dirty="0" err="1"/>
              <a:t>fostran</a:t>
            </a:r>
            <a:endParaRPr lang="fi-FI" dirty="0"/>
          </a:p>
        </p:txBody>
      </p:sp>
    </p:spTree>
    <p:extLst>
      <p:ext uri="{BB962C8B-B14F-4D97-AF65-F5344CB8AC3E}">
        <p14:creationId xmlns:p14="http://schemas.microsoft.com/office/powerpoint/2010/main" val="421801245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5579</TotalTime>
  <Words>2523</Words>
  <Application>Microsoft Office PowerPoint</Application>
  <PresentationFormat>Laajakuva</PresentationFormat>
  <Paragraphs>219</Paragraphs>
  <Slides>23</Slides>
  <Notes>15</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23</vt:i4>
      </vt:variant>
    </vt:vector>
  </HeadingPairs>
  <TitlesOfParts>
    <vt:vector size="28" baseType="lpstr">
      <vt:lpstr>Algerian</vt:lpstr>
      <vt:lpstr>Arial</vt:lpstr>
      <vt:lpstr>Calibri</vt:lpstr>
      <vt:lpstr>Calibri Light</vt:lpstr>
      <vt:lpstr>Office-teema</vt:lpstr>
      <vt:lpstr>Ekumenisk påsk</vt:lpstr>
      <vt:lpstr>Påsk  Kristendomens största fest</vt:lpstr>
      <vt:lpstr>fastan 40 dagar innan påsk</vt:lpstr>
      <vt:lpstr>Händelserna kring jesu sista stunder</vt:lpstr>
      <vt:lpstr>palmsöndag 1/5 Jesus red på en åsna in i Jerusalem</vt:lpstr>
      <vt:lpstr>palmsöndag 2/5 Jesus red på en åsna in i Jerusalem exempel från olika kyrkors traditioner  </vt:lpstr>
      <vt:lpstr>palmsöndag 3/5 Jesus red på en åsna in i Jerusalem exempel från olika kyrkors traditioner</vt:lpstr>
      <vt:lpstr>Virpominen och häxor  </vt:lpstr>
      <vt:lpstr>Palmsöndag 4/5 Jesus red på en åsna in i Jerusalem exempel från olika kyrkors traditioner</vt:lpstr>
      <vt:lpstr>palmsöndag 5/5 Jesus red på en åsna in i Jerusalem</vt:lpstr>
      <vt:lpstr>måndag, tisdag och onsdag </vt:lpstr>
      <vt:lpstr> stora onsdagen  Judas förråder Jesus </vt:lpstr>
      <vt:lpstr>Skärtorsdag  stora torsdagen (ort.) 1/2 Sista måltiden exempel från kyrkors traditioner</vt:lpstr>
      <vt:lpstr>Skärtorsdag  stora torsdagen (ort.) 2/2 Sista måltiden exempel från kyrkors traditioner</vt:lpstr>
      <vt:lpstr>långfredag stora fredagen (ort.) 1/2 Jesu död</vt:lpstr>
      <vt:lpstr>långfredag stora fredagen (ort.) 2/2 Jesu död exempel från kyrkors traditioner</vt:lpstr>
      <vt:lpstr>stora lördagen   Jesus i graven</vt:lpstr>
      <vt:lpstr>påsken Jesu uppståndelse</vt:lpstr>
      <vt:lpstr>påsken  Jesu uppståndelse exempel från kyrkors traditioner</vt:lpstr>
      <vt:lpstr>påsken Jesu uppståndelse 1/2 exempel från kyrkors traditioner</vt:lpstr>
      <vt:lpstr>påsken Jesu uppståndelse 2/2 exempel ur olika kyrkors traditioner</vt:lpstr>
      <vt:lpstr>påskens symboler</vt:lpstr>
      <vt:lpstr>uppgifter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Ekumeeninen pääsiäinen 2023</dc:title>
  <dc:creator>Keränen-Pantsu Raili</dc:creator>
  <cp:keywords>ekumenia, pääsiäinen</cp:keywords>
  <cp:lastModifiedBy>ext-sarah.tiainen@evl.fi</cp:lastModifiedBy>
  <cp:revision>33</cp:revision>
  <dcterms:created xsi:type="dcterms:W3CDTF">2022-03-29T06:10:21Z</dcterms:created>
  <dcterms:modified xsi:type="dcterms:W3CDTF">2024-03-25T12:22:29Z</dcterms:modified>
</cp:coreProperties>
</file>