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" charset="1" panose="020B06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DDC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9324662" y="2472864"/>
            <a:ext cx="3873029" cy="4643799"/>
            <a:chOff x="0" y="0"/>
            <a:chExt cx="913685" cy="109551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715EB8"/>
            </a:solidFill>
            <a:ln w="76200" cap="rnd">
              <a:solidFill>
                <a:srgbClr val="715EB8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9413937" y="3991154"/>
            <a:ext cx="123717" cy="120051"/>
            <a:chOff x="0" y="0"/>
            <a:chExt cx="171450" cy="16637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44450" y="43180"/>
              <a:ext cx="74930" cy="77470"/>
            </a:xfrm>
            <a:custGeom>
              <a:avLst/>
              <a:gdLst/>
              <a:ahLst/>
              <a:cxnLst/>
              <a:rect r="r" b="b" t="t" l="l"/>
              <a:pathLst>
                <a:path h="77470" w="74930">
                  <a:moveTo>
                    <a:pt x="74930" y="26670"/>
                  </a:moveTo>
                  <a:cubicBezTo>
                    <a:pt x="43180" y="77470"/>
                    <a:pt x="12700" y="68580"/>
                    <a:pt x="6350" y="57150"/>
                  </a:cubicBezTo>
                  <a:cubicBezTo>
                    <a:pt x="0" y="46990"/>
                    <a:pt x="5080" y="15240"/>
                    <a:pt x="15240" y="7620"/>
                  </a:cubicBezTo>
                  <a:cubicBezTo>
                    <a:pt x="25400" y="0"/>
                    <a:pt x="66040" y="10160"/>
                    <a:pt x="66040" y="10160"/>
                  </a:cubicBezTo>
                </a:path>
              </a:pathLst>
            </a:custGeom>
            <a:solidFill>
              <a:srgbClr val="E7191F"/>
            </a:solidFill>
            <a:ln cap="sq">
              <a:noFill/>
              <a:prstDash val="solid"/>
              <a:miter/>
            </a:ln>
          </p:spPr>
        </p:sp>
      </p:grpSp>
      <p:grpSp>
        <p:nvGrpSpPr>
          <p:cNvPr name="Group 7" id="7"/>
          <p:cNvGrpSpPr/>
          <p:nvPr/>
        </p:nvGrpSpPr>
        <p:grpSpPr>
          <a:xfrm rot="0">
            <a:off x="607763" y="2472864"/>
            <a:ext cx="3873029" cy="4643799"/>
            <a:chOff x="0" y="0"/>
            <a:chExt cx="913685" cy="109551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ED8129"/>
            </a:solidFill>
            <a:ln w="76200" cap="rnd">
              <a:solidFill>
                <a:srgbClr val="EF832C"/>
              </a:solidFill>
              <a:prstDash val="solid"/>
              <a:round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607763" y="141407"/>
            <a:ext cx="2546477" cy="2160007"/>
          </a:xfrm>
          <a:custGeom>
            <a:avLst/>
            <a:gdLst/>
            <a:ahLst/>
            <a:cxnLst/>
            <a:rect r="r" b="b" t="t" l="l"/>
            <a:pathLst>
              <a:path h="2160007" w="2546477">
                <a:moveTo>
                  <a:pt x="0" y="0"/>
                </a:moveTo>
                <a:lnTo>
                  <a:pt x="2546477" y="0"/>
                </a:lnTo>
                <a:lnTo>
                  <a:pt x="2546477" y="2160007"/>
                </a:lnTo>
                <a:lnTo>
                  <a:pt x="0" y="21600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4965858" y="2472864"/>
            <a:ext cx="3873029" cy="4643799"/>
            <a:chOff x="0" y="0"/>
            <a:chExt cx="913685" cy="109551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3C65B8"/>
            </a:solidFill>
            <a:ln w="76200" cap="rnd">
              <a:solidFill>
                <a:srgbClr val="3C65B8"/>
              </a:solidFill>
              <a:prstDash val="solid"/>
              <a:round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5500332" y="191786"/>
            <a:ext cx="2120080" cy="2134641"/>
            <a:chOff x="0" y="0"/>
            <a:chExt cx="2191511" cy="220656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191511" cy="2206562"/>
            </a:xfrm>
            <a:custGeom>
              <a:avLst/>
              <a:gdLst/>
              <a:ahLst/>
              <a:cxnLst/>
              <a:rect r="r" b="b" t="t" l="l"/>
              <a:pathLst>
                <a:path h="2206562" w="2191511">
                  <a:moveTo>
                    <a:pt x="1095755" y="0"/>
                  </a:moveTo>
                  <a:cubicBezTo>
                    <a:pt x="490586" y="0"/>
                    <a:pt x="0" y="493956"/>
                    <a:pt x="0" y="1103281"/>
                  </a:cubicBezTo>
                  <a:cubicBezTo>
                    <a:pt x="0" y="1712606"/>
                    <a:pt x="490586" y="2206562"/>
                    <a:pt x="1095755" y="2206562"/>
                  </a:cubicBezTo>
                  <a:cubicBezTo>
                    <a:pt x="1700924" y="2206562"/>
                    <a:pt x="2191511" y="1712606"/>
                    <a:pt x="2191511" y="1103281"/>
                  </a:cubicBezTo>
                  <a:cubicBezTo>
                    <a:pt x="2191511" y="493956"/>
                    <a:pt x="1700924" y="0"/>
                    <a:pt x="1095755" y="0"/>
                  </a:cubicBezTo>
                  <a:close/>
                </a:path>
              </a:pathLst>
            </a:custGeom>
            <a:solidFill>
              <a:srgbClr val="D1D903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205454" y="178290"/>
              <a:ext cx="1780602" cy="1821407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2520"/>
                </a:lnSpc>
              </a:pPr>
              <a:r>
                <a:rPr lang="en-US" sz="1800" b="true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Genom </a:t>
              </a:r>
            </a:p>
            <a:p>
              <a:pPr algn="ctr">
                <a:lnSpc>
                  <a:spcPts val="2520"/>
                </a:lnSpc>
              </a:pPr>
              <a:r>
                <a:rPr lang="en-US" b="true" sz="1800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att delta förbinder jag mig att följa principerna.</a:t>
              </a: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9666144" y="2612351"/>
            <a:ext cx="3190066" cy="36731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Jag behandlar varje människa med respekt och värdighet. 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Jag respekterar varje individs fysiska och mentala gränser.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J ag kan visa respekt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även när jag inte godkänner eller förstår.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</p:txBody>
      </p:sp>
      <p:sp>
        <p:nvSpPr>
          <p:cNvPr name="TextBox 18" id="18"/>
          <p:cNvSpPr txBox="true"/>
          <p:nvPr/>
        </p:nvSpPr>
        <p:spPr>
          <a:xfrm rot="0">
            <a:off x="897005" y="2624862"/>
            <a:ext cx="3294547" cy="39874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Jag granskar mina egna attityder och mitt eget beteende kritiskt.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Jag lär mig att identifiera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ord eller handlingar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som kan uppfattas som fysiskt,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mentalt, andligt eller sexuellt kränkande eller våldsamma. Om jag får feedback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om mitt beteende,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reflekterar jag över det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5242061" y="2612351"/>
            <a:ext cx="3320623" cy="3044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Jag tolkar situationer till det bästa och lyssnar för att förstå.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Jag begär ordet när jag vill säga något och talar utifrån mina egna tankar utan att kritisera andras.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937000" y="386605"/>
            <a:ext cx="10401300" cy="17931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17"/>
              </a:lnSpc>
            </a:pPr>
            <a:r>
              <a:rPr lang="en-US" b="true" sz="5155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PRINCIPER FÖR TRYGGARE RUM</a:t>
            </a:r>
          </a:p>
          <a:p>
            <a:pPr algn="ctr">
              <a:lnSpc>
                <a:spcPts val="7217"/>
              </a:lnSpc>
              <a:spcBef>
                <a:spcPct val="0"/>
              </a:spcBef>
            </a:pPr>
          </a:p>
        </p:txBody>
      </p:sp>
      <p:sp>
        <p:nvSpPr>
          <p:cNvPr name="TextBox 21" id="21"/>
          <p:cNvSpPr txBox="true"/>
          <p:nvPr/>
        </p:nvSpPr>
        <p:spPr>
          <a:xfrm rot="0">
            <a:off x="3359058" y="1145211"/>
            <a:ext cx="11524150" cy="655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27"/>
              </a:lnSpc>
              <a:spcBef>
                <a:spcPct val="0"/>
              </a:spcBef>
            </a:pPr>
            <a:r>
              <a:rPr lang="en-US" b="true" sz="3805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Ekumeniska Rådet i Finlands verksamhet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13807291" y="2472864"/>
            <a:ext cx="3873029" cy="4643799"/>
            <a:chOff x="0" y="0"/>
            <a:chExt cx="913685" cy="10955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D14DA0"/>
            </a:solidFill>
            <a:ln w="76200" cap="rnd">
              <a:solidFill>
                <a:srgbClr val="D14DA0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5" id="25"/>
          <p:cNvSpPr txBox="true"/>
          <p:nvPr/>
        </p:nvSpPr>
        <p:spPr>
          <a:xfrm rot="0">
            <a:off x="14127220" y="2612351"/>
            <a:ext cx="3322072" cy="42254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Tryggare rum </a:t>
            </a:r>
          </a:p>
          <a:p>
            <a:pPr algn="ctr">
              <a:lnSpc>
                <a:spcPts val="3079"/>
              </a:lnSpc>
            </a:pPr>
            <a:r>
              <a:rPr lang="en-US" sz="219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skapas tillsammans. 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Jag ingriper mot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osakligt beteende.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Om jag vill ge feedback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till någon, gör jag det öppet, vänligt och hänsynsfullt genom att dela mina iakttagelser, tankar och känslor.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Jag berättar om mina egna önskemål och känslor.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</p:txBody>
      </p:sp>
      <p:sp>
        <p:nvSpPr>
          <p:cNvPr name="TextBox 26" id="26"/>
          <p:cNvSpPr txBox="true"/>
          <p:nvPr/>
        </p:nvSpPr>
        <p:spPr>
          <a:xfrm rot="0">
            <a:off x="605728" y="7444057"/>
            <a:ext cx="17045548" cy="20465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INSTRUKTIONER FÖR HANTERING AV TRAKASSERIERIIN</a:t>
            </a:r>
          </a:p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</a:t>
            </a: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ngrip alltid mot osakligt beteende. Lämna aldrig någon som upplever otrygghet eller diskriminering ensam.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Klargör med de berörda parterna vad som har hänt. Vid behov kontakta trakasseriansvariga</a:t>
            </a: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: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Sarah Tiainen, ERF, 040 660 3915, sarah.tiainen@ekumenia.fi </a:t>
            </a:r>
          </a:p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b="true" sz="24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Ilona Rantala, ERF:s ungdomssektion, ilonaiidamaria@gmail.com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99270" y="9600847"/>
            <a:ext cx="17443726" cy="4566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04"/>
              </a:lnSpc>
              <a:spcBef>
                <a:spcPct val="0"/>
              </a:spcBef>
            </a:pPr>
            <a:r>
              <a:rPr lang="en-US" b="true" sz="2646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ekumenia.fi/turvallisempi-tila           ekumenia.fi/sv/tryggare-rum           ekumenia.fi/en/safer-spaces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DAGex5AEH1Q</dc:identifier>
  <dcterms:modified xsi:type="dcterms:W3CDTF">2011-08-01T06:04:30Z</dcterms:modified>
  <cp:revision>1</cp:revision>
  <dc:title>Tryggare rum </dc:title>
</cp:coreProperties>
</file>