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Open Sans" panose="020B0606030504020204" pitchFamily="34" charset="0"/>
      <p:regular r:id="rId3"/>
      <p:bold r:id="rId4"/>
      <p:italic r:id="rId5"/>
      <p:boldItalic r:id="rId6"/>
    </p:embeddedFont>
    <p:embeddedFont>
      <p:font typeface="Open Sans Bold" panose="020B0806030504020204" pitchFamily="34" charset="0"/>
      <p:regular r:id="rId7"/>
      <p:bold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0" d="100"/>
          <a:sy n="40" d="100"/>
        </p:scale>
        <p:origin x="9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heme" Target="theme/theme1.xml"/><Relationship Id="rId5" Type="http://schemas.openxmlformats.org/officeDocument/2006/relationships/font" Target="fonts/font3.fntdata"/><Relationship Id="rId10" Type="http://schemas.openxmlformats.org/officeDocument/2006/relationships/viewProps" Target="viewProps.xml"/><Relationship Id="rId4" Type="http://schemas.openxmlformats.org/officeDocument/2006/relationships/font" Target="fonts/font2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DC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324662" y="2472864"/>
            <a:ext cx="3873029" cy="4643799"/>
            <a:chOff x="0" y="0"/>
            <a:chExt cx="913685" cy="109551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913685" cy="1095517"/>
            </a:xfrm>
            <a:custGeom>
              <a:avLst/>
              <a:gdLst/>
              <a:ahLst/>
              <a:cxnLst/>
              <a:rect l="l" t="t" r="r" b="b"/>
              <a:pathLst>
                <a:path w="913685" h="1095517">
                  <a:moveTo>
                    <a:pt x="112977" y="0"/>
                  </a:moveTo>
                  <a:lnTo>
                    <a:pt x="800708" y="0"/>
                  </a:lnTo>
                  <a:cubicBezTo>
                    <a:pt x="863103" y="0"/>
                    <a:pt x="913685" y="50582"/>
                    <a:pt x="913685" y="112977"/>
                  </a:cubicBezTo>
                  <a:lnTo>
                    <a:pt x="913685" y="982540"/>
                  </a:lnTo>
                  <a:cubicBezTo>
                    <a:pt x="913685" y="1044935"/>
                    <a:pt x="863103" y="1095517"/>
                    <a:pt x="800708" y="1095517"/>
                  </a:cubicBezTo>
                  <a:lnTo>
                    <a:pt x="112977" y="1095517"/>
                  </a:lnTo>
                  <a:cubicBezTo>
                    <a:pt x="50582" y="1095517"/>
                    <a:pt x="0" y="1044935"/>
                    <a:pt x="0" y="982540"/>
                  </a:cubicBezTo>
                  <a:lnTo>
                    <a:pt x="0" y="112977"/>
                  </a:lnTo>
                  <a:cubicBezTo>
                    <a:pt x="0" y="50582"/>
                    <a:pt x="50582" y="0"/>
                    <a:pt x="112977" y="0"/>
                  </a:cubicBezTo>
                  <a:close/>
                </a:path>
              </a:pathLst>
            </a:custGeom>
            <a:solidFill>
              <a:srgbClr val="715EB8"/>
            </a:solidFill>
            <a:ln w="76200" cap="rnd">
              <a:solidFill>
                <a:srgbClr val="715EB8"/>
              </a:solidFill>
              <a:prstDash val="solid"/>
              <a:rou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913685" cy="1124092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1885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9413937" y="3991154"/>
            <a:ext cx="123717" cy="120051"/>
            <a:chOff x="0" y="0"/>
            <a:chExt cx="171450" cy="166370"/>
          </a:xfrm>
        </p:grpSpPr>
        <p:sp>
          <p:nvSpPr>
            <p:cNvPr id="6" name="Freeform 6"/>
            <p:cNvSpPr/>
            <p:nvPr/>
          </p:nvSpPr>
          <p:spPr>
            <a:xfrm>
              <a:off x="44450" y="43180"/>
              <a:ext cx="74930" cy="77470"/>
            </a:xfrm>
            <a:custGeom>
              <a:avLst/>
              <a:gdLst/>
              <a:ahLst/>
              <a:cxnLst/>
              <a:rect l="l" t="t" r="r" b="b"/>
              <a:pathLst>
                <a:path w="74930" h="77470">
                  <a:moveTo>
                    <a:pt x="74930" y="26670"/>
                  </a:moveTo>
                  <a:cubicBezTo>
                    <a:pt x="43180" y="77470"/>
                    <a:pt x="12700" y="68580"/>
                    <a:pt x="6350" y="57150"/>
                  </a:cubicBezTo>
                  <a:cubicBezTo>
                    <a:pt x="0" y="46990"/>
                    <a:pt x="5080" y="15240"/>
                    <a:pt x="15240" y="7620"/>
                  </a:cubicBezTo>
                  <a:cubicBezTo>
                    <a:pt x="25400" y="0"/>
                    <a:pt x="66040" y="10160"/>
                    <a:pt x="66040" y="10160"/>
                  </a:cubicBezTo>
                </a:path>
              </a:pathLst>
            </a:custGeom>
            <a:solidFill>
              <a:srgbClr val="E7191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fi-FI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607763" y="2472864"/>
            <a:ext cx="3873029" cy="4643799"/>
            <a:chOff x="0" y="0"/>
            <a:chExt cx="913685" cy="1095517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913685" cy="1095517"/>
            </a:xfrm>
            <a:custGeom>
              <a:avLst/>
              <a:gdLst/>
              <a:ahLst/>
              <a:cxnLst/>
              <a:rect l="l" t="t" r="r" b="b"/>
              <a:pathLst>
                <a:path w="913685" h="1095517">
                  <a:moveTo>
                    <a:pt x="112977" y="0"/>
                  </a:moveTo>
                  <a:lnTo>
                    <a:pt x="800708" y="0"/>
                  </a:lnTo>
                  <a:cubicBezTo>
                    <a:pt x="863103" y="0"/>
                    <a:pt x="913685" y="50582"/>
                    <a:pt x="913685" y="112977"/>
                  </a:cubicBezTo>
                  <a:lnTo>
                    <a:pt x="913685" y="982540"/>
                  </a:lnTo>
                  <a:cubicBezTo>
                    <a:pt x="913685" y="1044935"/>
                    <a:pt x="863103" y="1095517"/>
                    <a:pt x="800708" y="1095517"/>
                  </a:cubicBezTo>
                  <a:lnTo>
                    <a:pt x="112977" y="1095517"/>
                  </a:lnTo>
                  <a:cubicBezTo>
                    <a:pt x="50582" y="1095517"/>
                    <a:pt x="0" y="1044935"/>
                    <a:pt x="0" y="982540"/>
                  </a:cubicBezTo>
                  <a:lnTo>
                    <a:pt x="0" y="112977"/>
                  </a:lnTo>
                  <a:cubicBezTo>
                    <a:pt x="0" y="50582"/>
                    <a:pt x="50582" y="0"/>
                    <a:pt x="112977" y="0"/>
                  </a:cubicBezTo>
                  <a:close/>
                </a:path>
              </a:pathLst>
            </a:custGeom>
            <a:solidFill>
              <a:srgbClr val="ED8129"/>
            </a:solidFill>
            <a:ln w="76200" cap="rnd">
              <a:solidFill>
                <a:srgbClr val="EF832C"/>
              </a:solidFill>
              <a:prstDash val="solid"/>
              <a:rou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28575"/>
              <a:ext cx="913685" cy="1124092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1885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0" name="Freeform 10"/>
          <p:cNvSpPr/>
          <p:nvPr/>
        </p:nvSpPr>
        <p:spPr>
          <a:xfrm>
            <a:off x="607763" y="141407"/>
            <a:ext cx="2546477" cy="2160007"/>
          </a:xfrm>
          <a:custGeom>
            <a:avLst/>
            <a:gdLst/>
            <a:ahLst/>
            <a:cxnLst/>
            <a:rect l="l" t="t" r="r" b="b"/>
            <a:pathLst>
              <a:path w="2546477" h="2160007">
                <a:moveTo>
                  <a:pt x="0" y="0"/>
                </a:moveTo>
                <a:lnTo>
                  <a:pt x="2546477" y="0"/>
                </a:lnTo>
                <a:lnTo>
                  <a:pt x="2546477" y="2160007"/>
                </a:lnTo>
                <a:lnTo>
                  <a:pt x="0" y="216000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fi-FI"/>
          </a:p>
        </p:txBody>
      </p:sp>
      <p:grpSp>
        <p:nvGrpSpPr>
          <p:cNvPr id="11" name="Group 11"/>
          <p:cNvGrpSpPr/>
          <p:nvPr/>
        </p:nvGrpSpPr>
        <p:grpSpPr>
          <a:xfrm>
            <a:off x="4965858" y="2472864"/>
            <a:ext cx="3873029" cy="4643799"/>
            <a:chOff x="0" y="0"/>
            <a:chExt cx="913685" cy="1095517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913685" cy="1095517"/>
            </a:xfrm>
            <a:custGeom>
              <a:avLst/>
              <a:gdLst/>
              <a:ahLst/>
              <a:cxnLst/>
              <a:rect l="l" t="t" r="r" b="b"/>
              <a:pathLst>
                <a:path w="913685" h="1095517">
                  <a:moveTo>
                    <a:pt x="112977" y="0"/>
                  </a:moveTo>
                  <a:lnTo>
                    <a:pt x="800708" y="0"/>
                  </a:lnTo>
                  <a:cubicBezTo>
                    <a:pt x="863103" y="0"/>
                    <a:pt x="913685" y="50582"/>
                    <a:pt x="913685" y="112977"/>
                  </a:cubicBezTo>
                  <a:lnTo>
                    <a:pt x="913685" y="982540"/>
                  </a:lnTo>
                  <a:cubicBezTo>
                    <a:pt x="913685" y="1044935"/>
                    <a:pt x="863103" y="1095517"/>
                    <a:pt x="800708" y="1095517"/>
                  </a:cubicBezTo>
                  <a:lnTo>
                    <a:pt x="112977" y="1095517"/>
                  </a:lnTo>
                  <a:cubicBezTo>
                    <a:pt x="50582" y="1095517"/>
                    <a:pt x="0" y="1044935"/>
                    <a:pt x="0" y="982540"/>
                  </a:cubicBezTo>
                  <a:lnTo>
                    <a:pt x="0" y="112977"/>
                  </a:lnTo>
                  <a:cubicBezTo>
                    <a:pt x="0" y="50582"/>
                    <a:pt x="50582" y="0"/>
                    <a:pt x="112977" y="0"/>
                  </a:cubicBezTo>
                  <a:close/>
                </a:path>
              </a:pathLst>
            </a:custGeom>
            <a:solidFill>
              <a:srgbClr val="3C65B8"/>
            </a:solidFill>
            <a:ln w="76200" cap="rnd">
              <a:solidFill>
                <a:srgbClr val="3C65B8"/>
              </a:solidFill>
              <a:prstDash val="solid"/>
              <a:rou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28575"/>
              <a:ext cx="913685" cy="1124092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1885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15500332" y="191786"/>
            <a:ext cx="2179905" cy="2134641"/>
            <a:chOff x="0" y="0"/>
            <a:chExt cx="2253352" cy="2206562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191511" cy="2206562"/>
            </a:xfrm>
            <a:custGeom>
              <a:avLst/>
              <a:gdLst/>
              <a:ahLst/>
              <a:cxnLst/>
              <a:rect l="l" t="t" r="r" b="b"/>
              <a:pathLst>
                <a:path w="2191511" h="2206562">
                  <a:moveTo>
                    <a:pt x="1095755" y="0"/>
                  </a:moveTo>
                  <a:cubicBezTo>
                    <a:pt x="490586" y="0"/>
                    <a:pt x="0" y="493956"/>
                    <a:pt x="0" y="1103281"/>
                  </a:cubicBezTo>
                  <a:cubicBezTo>
                    <a:pt x="0" y="1712606"/>
                    <a:pt x="490586" y="2206562"/>
                    <a:pt x="1095755" y="2206562"/>
                  </a:cubicBezTo>
                  <a:cubicBezTo>
                    <a:pt x="1700924" y="2206562"/>
                    <a:pt x="2191511" y="1712606"/>
                    <a:pt x="2191511" y="1103281"/>
                  </a:cubicBezTo>
                  <a:cubicBezTo>
                    <a:pt x="2191511" y="493956"/>
                    <a:pt x="1700924" y="0"/>
                    <a:pt x="1095755" y="0"/>
                  </a:cubicBezTo>
                  <a:close/>
                </a:path>
              </a:pathLst>
            </a:custGeom>
            <a:solidFill>
              <a:srgbClr val="D1D903"/>
            </a:solidFill>
          </p:spPr>
          <p:txBody>
            <a:bodyPr/>
            <a:lstStyle/>
            <a:p>
              <a:endParaRPr lang="fi-FI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178290"/>
              <a:ext cx="2253352" cy="1821407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2520"/>
                </a:lnSpc>
              </a:pPr>
              <a:r>
                <a:rPr lang="en-US" sz="1800" b="1" dirty="0" err="1">
                  <a:solidFill>
                    <a:srgbClr val="FFFFFF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Osallistumalla</a:t>
              </a:r>
              <a:endParaRPr lang="en-US" sz="1800" b="1" dirty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endParaRPr>
            </a:p>
            <a:p>
              <a:pPr algn="ctr">
                <a:lnSpc>
                  <a:spcPts val="2520"/>
                </a:lnSpc>
              </a:pPr>
              <a:r>
                <a:rPr lang="en-US" sz="1800" b="1" dirty="0" err="1">
                  <a:solidFill>
                    <a:srgbClr val="FFFFFF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sitoudun</a:t>
              </a:r>
              <a:r>
                <a:rPr lang="en-US" sz="1800" b="1" dirty="0">
                  <a:solidFill>
                    <a:srgbClr val="FFFFFF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 </a:t>
              </a:r>
            </a:p>
            <a:p>
              <a:pPr algn="ctr">
                <a:lnSpc>
                  <a:spcPts val="2520"/>
                </a:lnSpc>
              </a:pPr>
              <a:r>
                <a:rPr lang="en-US" sz="1800" b="1" dirty="0" err="1">
                  <a:solidFill>
                    <a:srgbClr val="FFFFFF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periaatteisiin</a:t>
              </a:r>
              <a:r>
                <a:rPr lang="en-US" sz="1800" b="1" dirty="0">
                  <a:solidFill>
                    <a:srgbClr val="FFFFFF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.</a:t>
              </a:r>
            </a:p>
          </p:txBody>
        </p:sp>
      </p:grpSp>
      <p:sp>
        <p:nvSpPr>
          <p:cNvPr id="17" name="TextBox 17"/>
          <p:cNvSpPr txBox="1"/>
          <p:nvPr/>
        </p:nvSpPr>
        <p:spPr>
          <a:xfrm>
            <a:off x="9666144" y="2612351"/>
            <a:ext cx="3190066" cy="43017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79"/>
              </a:lnSpc>
            </a:pPr>
            <a:r>
              <a:rPr lang="en-US" sz="2199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Kohtelen jokaista  kunnioittavasti ja arvostavasti. </a:t>
            </a:r>
          </a:p>
          <a:p>
            <a:pPr algn="ctr">
              <a:lnSpc>
                <a:spcPts val="2520"/>
              </a:lnSpc>
            </a:pPr>
            <a:endParaRPr lang="en-US" sz="2199" b="1">
              <a:solidFill>
                <a:srgbClr val="FFFFFF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Kunnioitan jokaisen</a:t>
            </a:r>
          </a:p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 fyysisiä  ja henkisiä rajoja. </a:t>
            </a:r>
          </a:p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Annan jokaisen</a:t>
            </a:r>
          </a:p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 määrittää ne itse.</a:t>
            </a:r>
          </a:p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 Kunnioitan toisia ja heidän rajojaan silloinkin, kun en hyväksy tai ymmärrä. </a:t>
            </a:r>
          </a:p>
          <a:p>
            <a:pPr algn="ctr">
              <a:lnSpc>
                <a:spcPts val="2520"/>
              </a:lnSpc>
            </a:pPr>
            <a:endParaRPr lang="en-US" sz="1800">
              <a:solidFill>
                <a:srgbClr val="F3F3F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ctr">
              <a:lnSpc>
                <a:spcPts val="2520"/>
              </a:lnSpc>
              <a:spcBef>
                <a:spcPct val="0"/>
              </a:spcBef>
            </a:pPr>
            <a:endParaRPr lang="en-US" sz="1800">
              <a:solidFill>
                <a:srgbClr val="F3F3F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897005" y="2624862"/>
            <a:ext cx="3294547" cy="43017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sz="2199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Tarkastelen kriittisesti asenteitani ja käytöstäni.</a:t>
            </a:r>
            <a:r>
              <a:rPr lang="en-US" sz="2199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  <a:endParaRPr lang="en-US" sz="2199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Opettelen tunnistamaan tekoja tai sanoja, jotka voivat olla fyysisesti, henkisesti, hengellisesti tai seksuaalisesti häiritseviä tai väkivaltaisia ja 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puutun niihin. Jos saan palautetta käytöksestäni, tarkistan toimintaani 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ja pyydän anteeksi. 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5242061" y="2612351"/>
            <a:ext cx="3320623" cy="30446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sz="2199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Tarvittaessa tulkitsen</a:t>
            </a:r>
          </a:p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sz="2199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asiat toisen kannalta </a:t>
            </a:r>
          </a:p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sz="2199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parhain päin.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  <a:endParaRPr lang="en-US" sz="2199" b="1">
              <a:solidFill>
                <a:srgbClr val="FFFFFF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Kerron omista ajatuksistani 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enkä arvostele toisten puhetta, 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näkemyksiä tai ajatuksia. 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Ymmärtääkseni paremmin 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pyydän toisia kertomaan lisää. 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0" y="386605"/>
            <a:ext cx="18288000" cy="8047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657"/>
              </a:lnSpc>
              <a:spcBef>
                <a:spcPct val="0"/>
              </a:spcBef>
            </a:pPr>
            <a:r>
              <a:rPr lang="en-US" sz="4755" b="1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TURVALLISEMMAN TILAN PERIAATTEET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3318957" y="1115182"/>
            <a:ext cx="11524150" cy="6558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327"/>
              </a:lnSpc>
              <a:spcBef>
                <a:spcPct val="0"/>
              </a:spcBef>
            </a:pPr>
            <a:r>
              <a:rPr lang="en-US" sz="3805" b="1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Suomen Ekumeenisen Neuvoston tilaisuuksissa</a:t>
            </a:r>
          </a:p>
        </p:txBody>
      </p:sp>
      <p:grpSp>
        <p:nvGrpSpPr>
          <p:cNvPr id="22" name="Group 22"/>
          <p:cNvGrpSpPr/>
          <p:nvPr/>
        </p:nvGrpSpPr>
        <p:grpSpPr>
          <a:xfrm>
            <a:off x="13807291" y="2472864"/>
            <a:ext cx="3873029" cy="4643799"/>
            <a:chOff x="0" y="0"/>
            <a:chExt cx="913685" cy="1095517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913685" cy="1095517"/>
            </a:xfrm>
            <a:custGeom>
              <a:avLst/>
              <a:gdLst/>
              <a:ahLst/>
              <a:cxnLst/>
              <a:rect l="l" t="t" r="r" b="b"/>
              <a:pathLst>
                <a:path w="913685" h="1095517">
                  <a:moveTo>
                    <a:pt x="112977" y="0"/>
                  </a:moveTo>
                  <a:lnTo>
                    <a:pt x="800708" y="0"/>
                  </a:lnTo>
                  <a:cubicBezTo>
                    <a:pt x="863103" y="0"/>
                    <a:pt x="913685" y="50582"/>
                    <a:pt x="913685" y="112977"/>
                  </a:cubicBezTo>
                  <a:lnTo>
                    <a:pt x="913685" y="982540"/>
                  </a:lnTo>
                  <a:cubicBezTo>
                    <a:pt x="913685" y="1044935"/>
                    <a:pt x="863103" y="1095517"/>
                    <a:pt x="800708" y="1095517"/>
                  </a:cubicBezTo>
                  <a:lnTo>
                    <a:pt x="112977" y="1095517"/>
                  </a:lnTo>
                  <a:cubicBezTo>
                    <a:pt x="50582" y="1095517"/>
                    <a:pt x="0" y="1044935"/>
                    <a:pt x="0" y="982540"/>
                  </a:cubicBezTo>
                  <a:lnTo>
                    <a:pt x="0" y="112977"/>
                  </a:lnTo>
                  <a:cubicBezTo>
                    <a:pt x="0" y="50582"/>
                    <a:pt x="50582" y="0"/>
                    <a:pt x="112977" y="0"/>
                  </a:cubicBezTo>
                  <a:close/>
                </a:path>
              </a:pathLst>
            </a:custGeom>
            <a:solidFill>
              <a:srgbClr val="D14DA0"/>
            </a:solidFill>
            <a:ln w="76200" cap="rnd">
              <a:solidFill>
                <a:srgbClr val="D14DA0"/>
              </a:solidFill>
              <a:prstDash val="solid"/>
              <a:rou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0" y="-28575"/>
              <a:ext cx="913685" cy="1124092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1885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5" name="TextBox 25"/>
          <p:cNvSpPr txBox="1"/>
          <p:nvPr/>
        </p:nvSpPr>
        <p:spPr>
          <a:xfrm>
            <a:off x="14127220" y="2612351"/>
            <a:ext cx="3233172" cy="39111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sz="2199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Turvallisempi tila </a:t>
            </a:r>
          </a:p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sz="2199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tehdään yhdessä. 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  <a:endParaRPr lang="en-US" sz="2199" b="1">
              <a:solidFill>
                <a:srgbClr val="FFFFFF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Puutun epäasialliseen toimintaan. 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Annan palautteen 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avoimesti, ystävällisesti ja hienotunteisesti kertomalla omista havainnoistani, ajatuksistani ja tunteistani.  Kerron omista toiveistani ja tunteistani. 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605728" y="7444057"/>
            <a:ext cx="17045548" cy="20465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sz="2199" b="1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TOIMINTAOHJEET HÄIRINTÄTILANTEISIIN</a:t>
            </a:r>
          </a:p>
          <a:p>
            <a:pPr algn="ctr">
              <a:lnSpc>
                <a:spcPts val="3359"/>
              </a:lnSpc>
              <a:spcBef>
                <a:spcPct val="0"/>
              </a:spcBef>
            </a:pPr>
            <a:r>
              <a:rPr lang="en-US" sz="2400" b="1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Puutu aina epäasialliseen käytökseen. Älä jätä turvattomuutta tai syrjintää kokenutta yksin. </a:t>
            </a:r>
          </a:p>
          <a:p>
            <a:pPr algn="ctr">
              <a:lnSpc>
                <a:spcPts val="3359"/>
              </a:lnSpc>
              <a:spcBef>
                <a:spcPct val="0"/>
              </a:spcBef>
            </a:pPr>
            <a:r>
              <a:rPr lang="en-US" sz="2400" b="1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Selvitä asianosaisten kanssa, mitä on tapahtunut. Tarvittaessa ota yhteyttä häirintäyhdyshenkilöihin:</a:t>
            </a:r>
          </a:p>
          <a:p>
            <a:pPr algn="ctr">
              <a:lnSpc>
                <a:spcPts val="3359"/>
              </a:lnSpc>
              <a:spcBef>
                <a:spcPct val="0"/>
              </a:spcBef>
            </a:pPr>
            <a:r>
              <a:rPr lang="en-US" sz="2400" b="1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Sarah Tiainen, SEN, 040 660 3915, sarah.tiainen@ekumenia.fi </a:t>
            </a:r>
          </a:p>
          <a:p>
            <a:pPr algn="ctr">
              <a:lnSpc>
                <a:spcPts val="3359"/>
              </a:lnSpc>
              <a:spcBef>
                <a:spcPct val="0"/>
              </a:spcBef>
            </a:pPr>
            <a:r>
              <a:rPr lang="en-US" sz="2400" b="1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Ilona Rantala, SEN:n nuorisojaosto, ilonaiidamaria@gmail.com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399270" y="9600847"/>
            <a:ext cx="17443726" cy="4566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04"/>
              </a:lnSpc>
              <a:spcBef>
                <a:spcPct val="0"/>
              </a:spcBef>
            </a:pPr>
            <a:r>
              <a:rPr lang="en-US" sz="2646" b="1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ekumenia.fi/turvallisempi-tila           ekumenia.fi/sv/tryggare-rum            ekumenia.fi/en/safer-spaces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220</Words>
  <Application>Microsoft Office PowerPoint</Application>
  <PresentationFormat>Mukautettu</PresentationFormat>
  <Paragraphs>38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Open Sans Bold</vt:lpstr>
      <vt:lpstr>Open Sans</vt:lpstr>
      <vt:lpstr>Arial</vt:lpstr>
      <vt:lpstr>Calibri</vt:lpstr>
      <vt:lpstr>Office Theme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Turvallisemman tilan periaatteet (Esitys)</dc:title>
  <dc:creator>Suomalainen Tarja</dc:creator>
  <cp:lastModifiedBy>Tarja Suomalainen</cp:lastModifiedBy>
  <cp:revision>2</cp:revision>
  <dcterms:created xsi:type="dcterms:W3CDTF">2006-08-16T00:00:00Z</dcterms:created>
  <dcterms:modified xsi:type="dcterms:W3CDTF">2025-02-11T08:56:00Z</dcterms:modified>
  <dc:identifier>DAGdx79hx2Q</dc:identifier>
</cp:coreProperties>
</file>