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1" r:id="rId2"/>
    <p:sldId id="277" r:id="rId3"/>
    <p:sldId id="281" r:id="rId4"/>
    <p:sldId id="280" r:id="rId5"/>
    <p:sldId id="27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arttiDisplay" panose="02000000000000000000" pitchFamily="2" charset="0"/>
      <p:regular r:id="rId12"/>
      <p:bold r:id="rId13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660"/>
  </p:normalViewPr>
  <p:slideViewPr>
    <p:cSldViewPr>
      <p:cViewPr varScale="1">
        <p:scale>
          <a:sx n="62" d="100"/>
          <a:sy n="62" d="100"/>
        </p:scale>
        <p:origin x="1384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2BC71-0C35-429A-BCC8-1244260317D6}" type="datetimeFigureOut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A68FC4-B3AE-4B09-A79F-98AFC7B265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823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64C9E-31D1-449E-A5F4-461F431DB00E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2D66-DA51-4DE9-8920-FF048C18AF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52E6-8517-41AE-A21D-DCE34B40B95A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C598-1084-4054-9368-F152D2C06B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C754-E105-40F1-8287-1AB44B1885CD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ABB8-158E-46F7-AA2F-D77A9CCF2C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921C-EC96-43D7-B79E-4C26DC367519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C422-90A3-47C8-BC03-E226BFA7C0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B2F4-49D6-4E75-879C-3B88FACABD60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C160-544C-45D3-83FC-D7EEF8AED0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07FA-6E91-4793-BAEE-578991D9E56C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8B20-E4BA-40C4-8D98-1F2C43C57D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BAB-7278-45AD-BA45-DA6811815A49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ACC0-CA5E-42FF-8A10-78841AC3DF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5506-6ED5-46C9-ACAF-E71FED263418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E260-67AD-4971-A2BA-3C79E86AE5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75A9-AFAB-4106-8780-9E1D2DB3392F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256C-A4E2-4B8D-AB15-0BC36CD07F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CFEE-3DAE-4A87-968E-39EEDE23C4FE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0A5D-85DE-4E52-A22A-3668880CE8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CBDE-4F63-46F2-B96D-056A7E089F58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64B8-9AE6-4B02-AAFA-EBFFD4F553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D49C2-BAD4-46C9-A6B8-DAAEE64CAC52}" type="datetime1">
              <a:rPr lang="fi-FI"/>
              <a:pPr>
                <a:defRPr/>
              </a:pPr>
              <a:t>3.11.2023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6B995E-28C2-4461-AC20-FCEEF33E43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rttiDisplay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sarrollobiblico.blogspot.com/2015/08/los-fundamentos-de-la-unidad-de-lo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46050" y="-315126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 err="1"/>
              <a:t>Suomen</a:t>
            </a:r>
            <a:r>
              <a:rPr lang="de-DE" sz="4000" dirty="0"/>
              <a:t> </a:t>
            </a:r>
            <a:r>
              <a:rPr lang="de-DE" sz="4000" dirty="0" err="1"/>
              <a:t>Ekumeenisen</a:t>
            </a:r>
            <a:r>
              <a:rPr lang="de-DE" sz="4000" dirty="0"/>
              <a:t> </a:t>
            </a:r>
            <a:r>
              <a:rPr lang="de-DE" sz="4000" dirty="0" err="1"/>
              <a:t>Neuvoston</a:t>
            </a:r>
            <a:r>
              <a:rPr lang="de-DE" sz="4000" dirty="0"/>
              <a:t> (SEN)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 err="1"/>
              <a:t>historia</a:t>
            </a: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051" name="Otsikko 6"/>
          <p:cNvSpPr txBox="1">
            <a:spLocks/>
          </p:cNvSpPr>
          <p:nvPr/>
        </p:nvSpPr>
        <p:spPr bwMode="auto">
          <a:xfrm>
            <a:off x="685800" y="3426407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i-FI" sz="2800">
              <a:solidFill>
                <a:schemeClr val="bg1"/>
              </a:solidFill>
              <a:latin typeface="MarttiDisplay" charset="0"/>
            </a:endParaRPr>
          </a:p>
        </p:txBody>
      </p:sp>
      <p:sp>
        <p:nvSpPr>
          <p:cNvPr id="2052" name="Dian numeron paikkamerkki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4F96B-23EA-41C8-8653-A7DD6F78C3B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831850" y="3899191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br>
              <a:rPr lang="fi-FI" sz="3600" dirty="0">
                <a:latin typeface="MarttiDisplay" charset="0"/>
              </a:rPr>
            </a:br>
            <a:endParaRPr lang="fi-FI" sz="3600" dirty="0">
              <a:latin typeface="MarttiDisplay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9750" y="2133600"/>
            <a:ext cx="7772400" cy="2087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fi-FI" sz="2600" dirty="0">
                <a:solidFill>
                  <a:schemeClr val="bg1"/>
                </a:solidFill>
              </a:rPr>
            </a:br>
            <a:br>
              <a:rPr lang="fi-FI" sz="2800" dirty="0"/>
            </a:br>
            <a:endParaRPr lang="fi-FI" sz="2800" dirty="0"/>
          </a:p>
        </p:txBody>
      </p:sp>
      <p:sp>
        <p:nvSpPr>
          <p:cNvPr id="2055" name="Tekstiruutu 2"/>
          <p:cNvSpPr txBox="1">
            <a:spLocks noChangeArrowheads="1"/>
          </p:cNvSpPr>
          <p:nvPr/>
        </p:nvSpPr>
        <p:spPr bwMode="auto">
          <a:xfrm>
            <a:off x="5795963" y="-458788"/>
            <a:ext cx="3097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2400" dirty="0">
              <a:solidFill>
                <a:schemeClr val="bg1"/>
              </a:solidFill>
              <a:latin typeface="MarttiDisplay" charset="0"/>
            </a:endParaRPr>
          </a:p>
          <a:p>
            <a:endParaRPr lang="fi-FI" sz="2400" dirty="0">
              <a:solidFill>
                <a:schemeClr val="bg1"/>
              </a:solidFill>
              <a:latin typeface="MarttiDisplay" charset="0"/>
            </a:endParaRP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5ED7C29-0074-49B1-9C76-674EA68B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5375" y="158537"/>
            <a:ext cx="3653250" cy="292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C273D-4742-4D31-A4DA-65ABB31D26CE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3076" name="Sisällön paikkamerkki 2"/>
          <p:cNvSpPr>
            <a:spLocks noGrp="1"/>
          </p:cNvSpPr>
          <p:nvPr>
            <p:ph idx="1"/>
          </p:nvPr>
        </p:nvSpPr>
        <p:spPr>
          <a:xfrm>
            <a:off x="663575" y="1668463"/>
            <a:ext cx="8229600" cy="4713287"/>
          </a:xfrm>
        </p:spPr>
        <p:txBody>
          <a:bodyPr/>
          <a:lstStyle/>
          <a:p>
            <a:pPr eaLnBrk="1" hangingPunct="1"/>
            <a:r>
              <a:rPr lang="fi-FI" sz="1800" i="1" dirty="0"/>
              <a:t>World Alliance for </a:t>
            </a:r>
            <a:r>
              <a:rPr lang="fi-FI" sz="1800" i="1" dirty="0" err="1"/>
              <a:t>Promoting</a:t>
            </a:r>
            <a:r>
              <a:rPr lang="fi-FI" sz="1800" i="1" dirty="0"/>
              <a:t> International </a:t>
            </a:r>
            <a:r>
              <a:rPr lang="fi-FI" sz="1800" i="1" dirty="0" err="1"/>
              <a:t>Friendship</a:t>
            </a:r>
            <a:r>
              <a:rPr lang="fi-FI" sz="1800" i="1" dirty="0"/>
              <a:t> </a:t>
            </a:r>
            <a:r>
              <a:rPr lang="fi-FI" sz="1800" i="1" dirty="0" err="1"/>
              <a:t>through</a:t>
            </a:r>
            <a:r>
              <a:rPr lang="fi-FI" sz="1800" i="1" dirty="0"/>
              <a:t>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Churches</a:t>
            </a:r>
            <a:r>
              <a:rPr lang="fi-FI" sz="1800" i="1" dirty="0"/>
              <a:t> </a:t>
            </a:r>
            <a:r>
              <a:rPr lang="fi-FI" sz="1800" dirty="0"/>
              <a:t>-järjestön Suomen kansalliskomitea perustettiin syyskuussa 1917 Ruotsin arkkipiispan Nathan Söderblomin esitettyä siitä pyynnön ystävälleen, Helsingin yliopiston Vanhan testamentin eksegetiikan professorille ja NMKY-liikkeen aktiiville </a:t>
            </a:r>
            <a:r>
              <a:rPr lang="fi-FI" sz="1800" b="1" dirty="0"/>
              <a:t>Arthur </a:t>
            </a:r>
            <a:r>
              <a:rPr lang="fi-FI" sz="1800" b="1" dirty="0" err="1"/>
              <a:t>Hjeltille</a:t>
            </a:r>
            <a:r>
              <a:rPr lang="fi-FI" sz="1800" b="1" dirty="0"/>
              <a:t> </a:t>
            </a:r>
            <a:r>
              <a:rPr lang="fi-FI" sz="1800" dirty="0"/>
              <a:t>(1868–1931)</a:t>
            </a:r>
          </a:p>
          <a:p>
            <a:pPr eaLnBrk="1" hangingPunct="1"/>
            <a:r>
              <a:rPr lang="fi-FI" sz="1800" dirty="0"/>
              <a:t>Pohjoismaisen yhteistyökomitean Suomen osastoon </a:t>
            </a:r>
            <a:r>
              <a:rPr lang="fi-FI" sz="1800" dirty="0" err="1"/>
              <a:t>Hjelt</a:t>
            </a:r>
            <a:r>
              <a:rPr lang="fi-FI" sz="1800" dirty="0"/>
              <a:t> kutsui mukaan teologiystävänsä Erkki Kailan, J.A. Mannermaan ja Uno Paunun. Toimikunnan sihteerinä toimi Aleksi Lehtonen (1921–26)</a:t>
            </a:r>
          </a:p>
          <a:p>
            <a:pPr eaLnBrk="1" hangingPunct="1"/>
            <a:r>
              <a:rPr lang="fi-FI" sz="1800" dirty="0"/>
              <a:t>Vuodesta 1925 kansalliskomitean kokoonpanosta tuli ekumeeninen, kun jäseneksi tulivat ortodoksinen arkkipiispa </a:t>
            </a:r>
            <a:r>
              <a:rPr lang="fi-FI" sz="1800" b="1" dirty="0"/>
              <a:t>Herman</a:t>
            </a:r>
            <a:r>
              <a:rPr lang="fi-FI" sz="1800" dirty="0"/>
              <a:t> ja Suomen vapaakirkon edustajana </a:t>
            </a:r>
            <a:r>
              <a:rPr lang="fi-FI" sz="1800" b="1" dirty="0"/>
              <a:t>Emil Saraoja</a:t>
            </a:r>
            <a:r>
              <a:rPr lang="fi-FI" sz="1800" dirty="0"/>
              <a:t>.</a:t>
            </a:r>
          </a:p>
          <a:p>
            <a:pPr eaLnBrk="1" hangingPunct="1"/>
            <a:r>
              <a:rPr lang="fi-FI" sz="1800" dirty="0"/>
              <a:t>Puheenjohtajaksi 1932 käytännöllisen teologian prof. </a:t>
            </a:r>
            <a:r>
              <a:rPr lang="fi-FI" sz="1800" b="1" dirty="0"/>
              <a:t>Aleksi Lehtonen</a:t>
            </a:r>
          </a:p>
          <a:p>
            <a:pPr eaLnBrk="1" hangingPunct="1"/>
            <a:r>
              <a:rPr lang="fi-FI" sz="1800" dirty="0"/>
              <a:t>Luterilaisten keskustelut Englannin anglikaanien kanssa 1933 ja -34, sopimus ”rajoitetusta ehtoollisyhteydestä” 1936</a:t>
            </a:r>
          </a:p>
        </p:txBody>
      </p:sp>
      <p:sp>
        <p:nvSpPr>
          <p:cNvPr id="3077" name="Otsikko 1"/>
          <p:cNvSpPr>
            <a:spLocks noGrp="1"/>
          </p:cNvSpPr>
          <p:nvPr>
            <p:ph type="title"/>
          </p:nvPr>
        </p:nvSpPr>
        <p:spPr>
          <a:xfrm>
            <a:off x="34925" y="260350"/>
            <a:ext cx="8229600" cy="1157288"/>
          </a:xfrm>
        </p:spPr>
        <p:txBody>
          <a:bodyPr/>
          <a:lstStyle/>
          <a:p>
            <a:pPr eaLnBrk="1" hangingPunct="1"/>
            <a:r>
              <a:rPr lang="de-DE" sz="3200" dirty="0" err="1">
                <a:solidFill>
                  <a:schemeClr val="bg1"/>
                </a:solidFill>
              </a:rPr>
              <a:t>Kirkkojen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ystävyyden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edistämisen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allianssi</a:t>
            </a:r>
            <a:r>
              <a:rPr lang="de-DE" sz="3200" dirty="0">
                <a:solidFill>
                  <a:schemeClr val="bg1"/>
                </a:solidFill>
              </a:rPr>
              <a:t> 1917-1933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078" name="Tekstiruutu 8"/>
          <p:cNvSpPr txBox="1">
            <a:spLocks noChangeArrowheads="1"/>
          </p:cNvSpPr>
          <p:nvPr/>
        </p:nvSpPr>
        <p:spPr bwMode="auto">
          <a:xfrm>
            <a:off x="8459788" y="-66675"/>
            <a:ext cx="3097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2400">
              <a:solidFill>
                <a:schemeClr val="bg1"/>
              </a:solidFill>
              <a:latin typeface="MarttiDisplay" charset="0"/>
            </a:endParaRPr>
          </a:p>
          <a:p>
            <a:r>
              <a:rPr lang="fi-FI" sz="2400" b="1">
                <a:solidFill>
                  <a:schemeClr val="bg1"/>
                </a:solidFill>
                <a:latin typeface="MarttiDisplay" charset="0"/>
              </a:rPr>
              <a:t>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0FEE5-2F58-49AD-B8B7-5EA2C5435D29}" type="slidenum">
              <a:rPr lang="fi-FI"/>
              <a:pPr>
                <a:defRPr/>
              </a:pPr>
              <a:t>3</a:t>
            </a:fld>
            <a:endParaRPr lang="fi-FI"/>
          </a:p>
        </p:txBody>
      </p:sp>
      <p:sp>
        <p:nvSpPr>
          <p:cNvPr id="4100" name="Sisällön paikkamerkki 2"/>
          <p:cNvSpPr>
            <a:spLocks noGrp="1"/>
          </p:cNvSpPr>
          <p:nvPr>
            <p:ph idx="1"/>
          </p:nvPr>
        </p:nvSpPr>
        <p:spPr>
          <a:xfrm>
            <a:off x="663575" y="1668463"/>
            <a:ext cx="8229600" cy="4713287"/>
          </a:xfrm>
        </p:spPr>
        <p:txBody>
          <a:bodyPr/>
          <a:lstStyle/>
          <a:p>
            <a:pPr eaLnBrk="1" hangingPunct="1"/>
            <a:r>
              <a:rPr lang="de-DE" sz="1800" dirty="0" err="1"/>
              <a:t>Arkkipiispa</a:t>
            </a:r>
            <a:r>
              <a:rPr lang="de-DE" sz="1800" dirty="0"/>
              <a:t> G. Johansson </a:t>
            </a:r>
            <a:r>
              <a:rPr lang="de-DE" sz="1800" dirty="0" err="1"/>
              <a:t>kuolee</a:t>
            </a:r>
            <a:r>
              <a:rPr lang="de-DE" sz="1800" dirty="0"/>
              <a:t> </a:t>
            </a:r>
            <a:r>
              <a:rPr lang="de-DE" sz="1800" dirty="0" err="1"/>
              <a:t>kesällä</a:t>
            </a:r>
            <a:r>
              <a:rPr lang="de-DE" sz="1800" dirty="0"/>
              <a:t> 1933</a:t>
            </a:r>
          </a:p>
          <a:p>
            <a:pPr eaLnBrk="1" hangingPunct="1"/>
            <a:r>
              <a:rPr lang="de-DE" sz="1800" dirty="0" err="1"/>
              <a:t>Luterilaisten</a:t>
            </a:r>
            <a:r>
              <a:rPr lang="de-DE" sz="1800" dirty="0"/>
              <a:t> </a:t>
            </a:r>
            <a:r>
              <a:rPr lang="de-DE" sz="1800" dirty="0" err="1"/>
              <a:t>keskustelut</a:t>
            </a:r>
            <a:r>
              <a:rPr lang="de-DE" sz="1800" dirty="0"/>
              <a:t> </a:t>
            </a:r>
            <a:r>
              <a:rPr lang="de-DE" sz="1800" dirty="0" err="1"/>
              <a:t>Englannin</a:t>
            </a:r>
            <a:r>
              <a:rPr lang="de-DE" sz="1800" dirty="0"/>
              <a:t> </a:t>
            </a:r>
            <a:r>
              <a:rPr lang="de-DE" sz="1800" dirty="0" err="1"/>
              <a:t>anglikaanien</a:t>
            </a:r>
            <a:r>
              <a:rPr lang="de-DE" sz="1800" dirty="0"/>
              <a:t> </a:t>
            </a:r>
            <a:r>
              <a:rPr lang="de-DE" sz="1800" dirty="0" err="1"/>
              <a:t>kanssa</a:t>
            </a:r>
            <a:r>
              <a:rPr lang="de-DE" sz="1800" dirty="0"/>
              <a:t> 1933 ja 1934, </a:t>
            </a:r>
            <a:r>
              <a:rPr lang="de-DE" sz="1800" dirty="0" err="1"/>
              <a:t>sopimus</a:t>
            </a:r>
            <a:r>
              <a:rPr lang="de-DE" sz="1800" dirty="0"/>
              <a:t> </a:t>
            </a:r>
            <a:r>
              <a:rPr lang="fi-FI" sz="1800" dirty="0"/>
              <a:t>”rajoitetusta ehtoollisyhteydestä” 1936</a:t>
            </a:r>
          </a:p>
          <a:p>
            <a:pPr eaLnBrk="1" hangingPunct="1"/>
            <a:r>
              <a:rPr lang="fi-FI" sz="1800" dirty="0"/>
              <a:t>Arkkipiispa Aleksi Lehtosen johdolla Suomen evankelis-luterilaisesta kirkosta Luterilaisen Maailmanliiton (1947) ja Kirkkojen Maailmanneuvoston (1948) jäsen</a:t>
            </a:r>
          </a:p>
          <a:p>
            <a:pPr eaLnBrk="1" hangingPunct="1"/>
            <a:r>
              <a:rPr lang="fi-FI" sz="1800" dirty="0"/>
              <a:t>Seppo A. </a:t>
            </a:r>
            <a:r>
              <a:rPr lang="fi-FI" sz="1800" dirty="0" err="1"/>
              <a:t>Teinonen</a:t>
            </a:r>
            <a:r>
              <a:rPr lang="fi-FI" sz="1800" dirty="0"/>
              <a:t> toimikunnan toimelias </a:t>
            </a:r>
            <a:r>
              <a:rPr lang="fi-FI" sz="1800" dirty="0" err="1"/>
              <a:t>oto</a:t>
            </a:r>
            <a:r>
              <a:rPr lang="fi-FI" sz="1800" dirty="0"/>
              <a:t> pääsihteeri 1956-1966 HY:n ekumeniikan laitoksen työntekijänä, hänen jälkeensä Tuomo Mannermaa, Juhani Forsberg ja Risto Cantell (ensimmäinen päätoiminen)</a:t>
            </a:r>
          </a:p>
          <a:p>
            <a:pPr eaLnBrk="1" hangingPunct="1"/>
            <a:r>
              <a:rPr lang="fi-FI" sz="1800" dirty="0"/>
              <a:t>Euroopan kirkkojen konferenssi 1959-</a:t>
            </a:r>
          </a:p>
          <a:p>
            <a:pPr eaLnBrk="1" hangingPunct="1"/>
            <a:r>
              <a:rPr lang="fi-FI" sz="1800" dirty="0"/>
              <a:t>Yleiskirkollisen toimikunnan niveltyminen </a:t>
            </a:r>
            <a:r>
              <a:rPr lang="fi-FI" sz="1800" dirty="0" err="1"/>
              <a:t>KMN:n</a:t>
            </a:r>
            <a:r>
              <a:rPr lang="fi-FI" sz="1800" dirty="0"/>
              <a:t> suomalaiseksi yhteistyöorganisaatioksi: nimen muuttaminen Suomen Ekumeeniseksi Neuvostoksi 1963</a:t>
            </a:r>
          </a:p>
          <a:p>
            <a:pPr eaLnBrk="1" hangingPunct="1"/>
            <a:r>
              <a:rPr lang="fi-FI" sz="1800" dirty="0" err="1"/>
              <a:t>Teinonen</a:t>
            </a:r>
            <a:r>
              <a:rPr lang="fi-FI" sz="1800" dirty="0"/>
              <a:t> ekumeniikan ylimääräinen henkilökohtainen professori 1966-70</a:t>
            </a:r>
          </a:p>
          <a:p>
            <a:pPr eaLnBrk="1" hangingPunct="1"/>
            <a:endParaRPr lang="fi-FI" sz="1800" dirty="0"/>
          </a:p>
        </p:txBody>
      </p:sp>
      <p:sp>
        <p:nvSpPr>
          <p:cNvPr id="4101" name="Otsikko 1"/>
          <p:cNvSpPr>
            <a:spLocks noGrp="1"/>
          </p:cNvSpPr>
          <p:nvPr>
            <p:ph type="title"/>
          </p:nvPr>
        </p:nvSpPr>
        <p:spPr>
          <a:xfrm>
            <a:off x="34925" y="260350"/>
            <a:ext cx="8229600" cy="1157288"/>
          </a:xfrm>
        </p:spPr>
        <p:txBody>
          <a:bodyPr/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</a:rPr>
              <a:t>Yleiskirkollinen toimikunta 1933-63</a:t>
            </a:r>
          </a:p>
        </p:txBody>
      </p:sp>
      <p:sp>
        <p:nvSpPr>
          <p:cNvPr id="4102" name="Tekstiruutu 8"/>
          <p:cNvSpPr txBox="1">
            <a:spLocks noChangeArrowheads="1"/>
          </p:cNvSpPr>
          <p:nvPr/>
        </p:nvSpPr>
        <p:spPr bwMode="auto">
          <a:xfrm>
            <a:off x="8459788" y="-66675"/>
            <a:ext cx="3097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2400">
              <a:solidFill>
                <a:schemeClr val="bg1"/>
              </a:solidFill>
              <a:latin typeface="MarttiDisplay" charset="0"/>
            </a:endParaRPr>
          </a:p>
          <a:p>
            <a:r>
              <a:rPr lang="fi-FI" sz="2400" b="1">
                <a:solidFill>
                  <a:schemeClr val="bg1"/>
                </a:solidFill>
                <a:latin typeface="MarttiDisplay" charset="0"/>
              </a:rPr>
              <a:t>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8388D-1298-4C75-B574-838049DF08C9}" type="slidenum">
              <a:rPr lang="fi-FI"/>
              <a:pPr>
                <a:defRPr/>
              </a:pPr>
              <a:t>4</a:t>
            </a:fld>
            <a:endParaRPr lang="fi-FI"/>
          </a:p>
        </p:txBody>
      </p:sp>
      <p:sp>
        <p:nvSpPr>
          <p:cNvPr id="5124" name="Sisällön paikkamerkki 2"/>
          <p:cNvSpPr>
            <a:spLocks noGrp="1"/>
          </p:cNvSpPr>
          <p:nvPr>
            <p:ph idx="1"/>
          </p:nvPr>
        </p:nvSpPr>
        <p:spPr>
          <a:xfrm>
            <a:off x="663575" y="1668463"/>
            <a:ext cx="8229600" cy="4713287"/>
          </a:xfrm>
        </p:spPr>
        <p:txBody>
          <a:bodyPr/>
          <a:lstStyle/>
          <a:p>
            <a:pPr eaLnBrk="1" hangingPunct="1"/>
            <a:r>
              <a:rPr lang="fi-FI" sz="1800" dirty="0"/>
              <a:t>Luterilaisen Maailmanliiton Helsingin yleiskokous 1963 merkittävä kansainvälisyyskasvattaja, teki päätöksen Strasbourgin ekumeenisen instituutin perustamisesta, jolla on ollut merkittävä rooli </a:t>
            </a:r>
            <a:r>
              <a:rPr lang="fi-FI" sz="1800" dirty="0" err="1"/>
              <a:t>LML:n</a:t>
            </a:r>
            <a:r>
              <a:rPr lang="fi-FI" sz="1800" dirty="0"/>
              <a:t> käymissä teologisissa dialogeissa, merkittävimpänä saavutuksena Yhteinen julistus vanhurskauttamisopista (1999)</a:t>
            </a:r>
          </a:p>
          <a:p>
            <a:pPr eaLnBrk="1" hangingPunct="1"/>
            <a:r>
              <a:rPr lang="fi-FI" sz="1800" dirty="0"/>
              <a:t>Suomen evankelis-luterilaisen kirkon teologiset dialogit Venäjän ortodoksisen kirkon kanssa 1970-22 olleet merkittävä avaus suomalaisen ekumenian näkökulmasta, tarkkailijoita Suomen ortodoksisesta kirkosta, Helsingin katolisesta hiippakunnasta, </a:t>
            </a:r>
            <a:r>
              <a:rPr lang="fi-FI" sz="1800" dirty="0" err="1"/>
              <a:t>SEN:n</a:t>
            </a:r>
            <a:r>
              <a:rPr lang="fi-FI" sz="1800" dirty="0"/>
              <a:t> eri jäsenkirkoista, viimeksi helluntaiherätyksestä 2011. Ekumeeninen Luther-tulkinta: heijastusvaikutus oppikeskusteluihin myös roomalaiskatolisten, anglikaanien, metodistien ja helluntailaisten kanssa. </a:t>
            </a:r>
          </a:p>
          <a:p>
            <a:pPr eaLnBrk="1" hangingPunct="1"/>
            <a:r>
              <a:rPr lang="fi-FI" sz="1800" dirty="0"/>
              <a:t>Julkaisuja: </a:t>
            </a:r>
            <a:r>
              <a:rPr lang="fi-FI" sz="1800" i="1" dirty="0"/>
              <a:t>Kaste, ehtoollinen, virka </a:t>
            </a:r>
            <a:r>
              <a:rPr lang="fi-FI" sz="1800" dirty="0"/>
              <a:t>-asiakirjan (BEM) suomennos, </a:t>
            </a:r>
            <a:r>
              <a:rPr lang="fi-FI" sz="1800" i="1" dirty="0"/>
              <a:t>Tunnustamme yhden uskon </a:t>
            </a:r>
            <a:r>
              <a:rPr lang="fi-FI" sz="1800" dirty="0"/>
              <a:t>–julkaisun parissa, ekumeenisten perheiden parissa, </a:t>
            </a:r>
            <a:r>
              <a:rPr lang="fi-FI" sz="1800" i="1" dirty="0"/>
              <a:t>Hyvät satamat </a:t>
            </a:r>
            <a:r>
              <a:rPr lang="fi-FI" sz="1800" dirty="0"/>
              <a:t>–julkaisu, </a:t>
            </a:r>
            <a:r>
              <a:rPr lang="fi-FI" sz="1800" i="1" dirty="0" err="1"/>
              <a:t>Charta</a:t>
            </a:r>
            <a:r>
              <a:rPr lang="fi-FI" sz="1800" i="1" dirty="0"/>
              <a:t> </a:t>
            </a:r>
            <a:r>
              <a:rPr lang="fi-FI" sz="1800" i="1" dirty="0" err="1"/>
              <a:t>Oecumenica</a:t>
            </a:r>
            <a:r>
              <a:rPr lang="fi-FI" sz="1800" i="1" dirty="0"/>
              <a:t> </a:t>
            </a:r>
            <a:r>
              <a:rPr lang="fi-FI" sz="1800" dirty="0"/>
              <a:t>ja </a:t>
            </a:r>
            <a:r>
              <a:rPr lang="fi-FI" sz="1800" i="1" dirty="0"/>
              <a:t>Ekumenian hyvät tavat</a:t>
            </a:r>
            <a:r>
              <a:rPr lang="fi-FI" sz="1800" dirty="0"/>
              <a:t>, </a:t>
            </a:r>
            <a:r>
              <a:rPr lang="fi-FI" sz="1800" i="1" dirty="0"/>
              <a:t>Näköala</a:t>
            </a:r>
            <a:r>
              <a:rPr lang="fi-FI" sz="1800" dirty="0"/>
              <a:t>-lehti, </a:t>
            </a:r>
            <a:r>
              <a:rPr lang="fi-FI" sz="1800" i="1" dirty="0"/>
              <a:t>Ekumeeninen vuosikirja</a:t>
            </a:r>
            <a:r>
              <a:rPr lang="fi-FI" sz="1800" dirty="0"/>
              <a:t>. Viime vuosilta </a:t>
            </a:r>
            <a:r>
              <a:rPr lang="fi-FI" sz="1800" i="1" dirty="0"/>
              <a:t>Kirkko turvapaikkana</a:t>
            </a:r>
            <a:r>
              <a:rPr lang="fi-FI" sz="1800" dirty="0"/>
              <a:t>, </a:t>
            </a:r>
            <a:r>
              <a:rPr lang="fi-FI" sz="1800" i="1" dirty="0"/>
              <a:t>Ihmisoikeudet ja ulkopolitiikka </a:t>
            </a:r>
            <a:r>
              <a:rPr lang="fi-FI" sz="1800" dirty="0"/>
              <a:t>–julkaisu, </a:t>
            </a:r>
            <a:r>
              <a:rPr lang="fi-FI" sz="1800" i="1" dirty="0"/>
              <a:t>Kirkko: yhteistä näkyä kohti</a:t>
            </a:r>
            <a:r>
              <a:rPr lang="fi-FI" sz="1800" dirty="0"/>
              <a:t>, </a:t>
            </a:r>
            <a:r>
              <a:rPr lang="fi-FI" sz="1800" i="1" dirty="0"/>
              <a:t>Yhdessä kohti elämää</a:t>
            </a:r>
          </a:p>
          <a:p>
            <a:pPr eaLnBrk="1" hangingPunct="1"/>
            <a:endParaRPr lang="fi-FI" sz="1800" dirty="0"/>
          </a:p>
          <a:p>
            <a:pPr eaLnBrk="1" hangingPunct="1"/>
            <a:endParaRPr lang="fi-FI" sz="1800" dirty="0"/>
          </a:p>
        </p:txBody>
      </p:sp>
      <p:sp>
        <p:nvSpPr>
          <p:cNvPr id="5125" name="Otsikko 1"/>
          <p:cNvSpPr>
            <a:spLocks noGrp="1"/>
          </p:cNvSpPr>
          <p:nvPr>
            <p:ph type="title"/>
          </p:nvPr>
        </p:nvSpPr>
        <p:spPr>
          <a:xfrm>
            <a:off x="34925" y="260350"/>
            <a:ext cx="8229600" cy="1157288"/>
          </a:xfrm>
        </p:spPr>
        <p:txBody>
          <a:bodyPr/>
          <a:lstStyle/>
          <a:p>
            <a:pPr eaLnBrk="1" hangingPunct="1"/>
            <a:r>
              <a:rPr lang="fi-FI" sz="3200" dirty="0">
                <a:solidFill>
                  <a:schemeClr val="bg1"/>
                </a:solidFill>
              </a:rPr>
              <a:t>Suomen Ekumeeninen Neuvosto 1963-</a:t>
            </a:r>
          </a:p>
        </p:txBody>
      </p:sp>
      <p:sp>
        <p:nvSpPr>
          <p:cNvPr id="5126" name="Tekstiruutu 8"/>
          <p:cNvSpPr txBox="1">
            <a:spLocks noChangeArrowheads="1"/>
          </p:cNvSpPr>
          <p:nvPr/>
        </p:nvSpPr>
        <p:spPr bwMode="auto">
          <a:xfrm>
            <a:off x="8459788" y="-66675"/>
            <a:ext cx="3097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2400">
              <a:solidFill>
                <a:schemeClr val="bg1"/>
              </a:solidFill>
              <a:latin typeface="MarttiDisplay" charset="0"/>
            </a:endParaRPr>
          </a:p>
          <a:p>
            <a:r>
              <a:rPr lang="fi-FI" sz="2400" b="1">
                <a:solidFill>
                  <a:schemeClr val="bg1"/>
                </a:solidFill>
                <a:latin typeface="MarttiDisplay" charset="0"/>
              </a:rPr>
              <a:t>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00C6-2CAA-4797-87E2-78A323FC550C}" type="slidenum">
              <a:rPr lang="fi-FI"/>
              <a:pPr>
                <a:defRPr/>
              </a:pPr>
              <a:t>5</a:t>
            </a:fld>
            <a:endParaRPr lang="fi-FI"/>
          </a:p>
        </p:txBody>
      </p:sp>
      <p:sp>
        <p:nvSpPr>
          <p:cNvPr id="6148" name="Sisällön paikkamerkki 2"/>
          <p:cNvSpPr>
            <a:spLocks noGrp="1"/>
          </p:cNvSpPr>
          <p:nvPr>
            <p:ph idx="1"/>
          </p:nvPr>
        </p:nvSpPr>
        <p:spPr>
          <a:xfrm>
            <a:off x="663575" y="1668463"/>
            <a:ext cx="8229600" cy="4713287"/>
          </a:xfrm>
        </p:spPr>
        <p:txBody>
          <a:bodyPr/>
          <a:lstStyle/>
          <a:p>
            <a:r>
              <a:rPr lang="fi-FI" sz="1800" dirty="0" err="1"/>
              <a:t>SEN:n</a:t>
            </a:r>
            <a:r>
              <a:rPr lang="fi-FI" sz="1800" dirty="0"/>
              <a:t> ensimmäinen päätoiminen pääsihteeri </a:t>
            </a:r>
            <a:r>
              <a:rPr lang="fi-FI" sz="1800" i="1" dirty="0"/>
              <a:t>Risto Cantell </a:t>
            </a:r>
            <a:r>
              <a:rPr lang="fi-FI" sz="1800" dirty="0"/>
              <a:t>(1971–74)</a:t>
            </a:r>
          </a:p>
          <a:p>
            <a:r>
              <a:rPr lang="fi-FI" sz="1800" dirty="0"/>
              <a:t>Kansainvälisissä ekumeenisissa tehtävissä ylioppilaiden kristillisen maailmanliiton (WSCF) Afrikan työn sihteerinä 1959–1962, NNKY:n maailmanliiton ekumeenisen työn sihteerinä 1962–1969 sekä Kirkkojen maailmanneuvoston lähetyskasvatussihteerinä 1969–1973 pätevöitynyt </a:t>
            </a:r>
            <a:r>
              <a:rPr lang="fi-FI" sz="1800" i="1" dirty="0"/>
              <a:t>Inga-Brita Castrén </a:t>
            </a:r>
            <a:r>
              <a:rPr lang="fi-FI" sz="1800" dirty="0"/>
              <a:t>(1974–84)</a:t>
            </a:r>
          </a:p>
          <a:p>
            <a:r>
              <a:rPr lang="fi-FI" sz="1800" dirty="0"/>
              <a:t>Dos. </a:t>
            </a:r>
            <a:r>
              <a:rPr lang="fi-FI" sz="1800" i="1" dirty="0"/>
              <a:t>Jaakko Rusama </a:t>
            </a:r>
            <a:r>
              <a:rPr lang="fi-FI" sz="1800" dirty="0"/>
              <a:t>(1984-1993): BEM-prosessi, yhteyksien kehittäminen eri tahojen kanssa, ekumeeniset perheet, </a:t>
            </a:r>
            <a:r>
              <a:rPr lang="fi-FI" sz="1800" i="1" dirty="0"/>
              <a:t>Kohti ykseyttä</a:t>
            </a:r>
            <a:r>
              <a:rPr lang="fi-FI" sz="1800" dirty="0"/>
              <a:t>: </a:t>
            </a:r>
            <a:r>
              <a:rPr lang="fi-FI" sz="1800" dirty="0" err="1"/>
              <a:t>SEN:n</a:t>
            </a:r>
            <a:r>
              <a:rPr lang="fi-FI" sz="1800" dirty="0"/>
              <a:t> historia</a:t>
            </a:r>
          </a:p>
          <a:p>
            <a:r>
              <a:rPr lang="fi-FI" sz="1800" dirty="0"/>
              <a:t>Ensimmäinen vapaakirkollinen pääsihteeri, baptistipastori </a:t>
            </a:r>
            <a:r>
              <a:rPr lang="fi-FI" sz="1800" i="1" dirty="0"/>
              <a:t>Jan Edström </a:t>
            </a:r>
            <a:r>
              <a:rPr lang="fi-FI" sz="1800" dirty="0"/>
              <a:t>(1993–2006): yhteyksien kehittäminen vapaakirkkoihin, uskonnonvapausasiat.</a:t>
            </a:r>
          </a:p>
          <a:p>
            <a:r>
              <a:rPr lang="fi-FI" sz="1800" dirty="0"/>
              <a:t>Ortodoksi-isä </a:t>
            </a:r>
            <a:r>
              <a:rPr lang="fi-FI" sz="1800" i="1" dirty="0"/>
              <a:t>Heikki Huttusen </a:t>
            </a:r>
            <a:r>
              <a:rPr lang="fi-FI" sz="1800" dirty="0"/>
              <a:t>pääsihteerikaudella (2006–15) kirkkojen yhteinen ääni näkyi niin turvapaikkakeskustelussa kuin puolustettaessa uskonnon-opetuksen paikkaa koulussa sekä uskontojen välisen kohtaamisen asioissa.</a:t>
            </a:r>
          </a:p>
          <a:p>
            <a:r>
              <a:rPr lang="fi-FI" sz="1800" dirty="0"/>
              <a:t>TT </a:t>
            </a:r>
            <a:r>
              <a:rPr lang="fi-FI" sz="1800" i="1" dirty="0"/>
              <a:t>Mari-Anna Auvisen </a:t>
            </a:r>
            <a:r>
              <a:rPr lang="fi-FI" sz="1800" dirty="0"/>
              <a:t>(</a:t>
            </a:r>
            <a:r>
              <a:rPr lang="fi-FI" sz="1800" dirty="0" err="1"/>
              <a:t>lut</a:t>
            </a:r>
            <a:r>
              <a:rPr lang="fi-FI" sz="1800" dirty="0"/>
              <a:t>.) kaudella </a:t>
            </a:r>
            <a:r>
              <a:rPr lang="fi-FI" sz="1800"/>
              <a:t>(2015-20) </a:t>
            </a:r>
            <a:r>
              <a:rPr lang="fi-FI" sz="1800" dirty="0"/>
              <a:t>yhteinen julistus kasteesta, maahanmuuton kysymykset,  lähetysteologia, yhdenvertaisuuskysymykset. </a:t>
            </a:r>
          </a:p>
          <a:p>
            <a:r>
              <a:rPr lang="fi-FI" sz="1800" dirty="0" err="1"/>
              <a:t>Pj:na</a:t>
            </a:r>
            <a:r>
              <a:rPr lang="fi-FI" sz="1800" dirty="0"/>
              <a:t> luterilainen arkkipiispa, ortodoksinen arkkipiispa tai katolinen piispa</a:t>
            </a:r>
          </a:p>
        </p:txBody>
      </p:sp>
      <p:sp>
        <p:nvSpPr>
          <p:cNvPr id="6149" name="Otsikko 1"/>
          <p:cNvSpPr>
            <a:spLocks noGrp="1"/>
          </p:cNvSpPr>
          <p:nvPr>
            <p:ph type="title"/>
          </p:nvPr>
        </p:nvSpPr>
        <p:spPr>
          <a:xfrm>
            <a:off x="34925" y="260350"/>
            <a:ext cx="8229600" cy="1157288"/>
          </a:xfrm>
        </p:spPr>
        <p:txBody>
          <a:bodyPr/>
          <a:lstStyle/>
          <a:p>
            <a:pPr eaLnBrk="1" hangingPunct="1"/>
            <a:r>
              <a:rPr lang="fi-FI" sz="3200" dirty="0" err="1">
                <a:solidFill>
                  <a:schemeClr val="bg1"/>
                </a:solidFill>
              </a:rPr>
              <a:t>SEN:n</a:t>
            </a:r>
            <a:r>
              <a:rPr lang="fi-FI" sz="3200" dirty="0">
                <a:solidFill>
                  <a:schemeClr val="bg1"/>
                </a:solidFill>
              </a:rPr>
              <a:t> pääsihteerit ja puheenjohtajat</a:t>
            </a:r>
          </a:p>
        </p:txBody>
      </p:sp>
      <p:sp>
        <p:nvSpPr>
          <p:cNvPr id="6150" name="Tekstiruutu 8"/>
          <p:cNvSpPr txBox="1">
            <a:spLocks noChangeArrowheads="1"/>
          </p:cNvSpPr>
          <p:nvPr/>
        </p:nvSpPr>
        <p:spPr bwMode="auto">
          <a:xfrm>
            <a:off x="8459788" y="-66675"/>
            <a:ext cx="3097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2400">
              <a:solidFill>
                <a:schemeClr val="bg1"/>
              </a:solidFill>
              <a:latin typeface="MarttiDisplay" charset="0"/>
            </a:endParaRPr>
          </a:p>
          <a:p>
            <a:r>
              <a:rPr lang="fi-FI" sz="2400" b="1">
                <a:solidFill>
                  <a:schemeClr val="bg1"/>
                </a:solidFill>
                <a:latin typeface="MarttiDisplay" charset="0"/>
              </a:rPr>
              <a:t>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irkon il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50"/>
      </a:accent1>
      <a:accent2>
        <a:srgbClr val="DF3C2F"/>
      </a:accent2>
      <a:accent3>
        <a:srgbClr val="73BF55"/>
      </a:accent3>
      <a:accent4>
        <a:srgbClr val="7030A0"/>
      </a:accent4>
      <a:accent5>
        <a:srgbClr val="00B0F0"/>
      </a:accent5>
      <a:accent6>
        <a:srgbClr val="F5801F"/>
      </a:accent6>
      <a:hlink>
        <a:srgbClr val="003366"/>
      </a:hlink>
      <a:folHlink>
        <a:srgbClr val="800080"/>
      </a:folHlink>
    </a:clrScheme>
    <a:fontScheme name="Kirkon ilme">
      <a:majorFont>
        <a:latin typeface="MarttiDisplay"/>
        <a:ea typeface=""/>
        <a:cs typeface=""/>
      </a:majorFont>
      <a:minorFont>
        <a:latin typeface="Martti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533</Words>
  <Application>Microsoft Office PowerPoint</Application>
  <PresentationFormat>Näytössä katseltava diaesitys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MarttiDisplay</vt:lpstr>
      <vt:lpstr>Arial</vt:lpstr>
      <vt:lpstr>Calibri</vt:lpstr>
      <vt:lpstr>Office-teema</vt:lpstr>
      <vt:lpstr>PowerPoint-esitys</vt:lpstr>
      <vt:lpstr>Kirkkojen ystävyyden edistämisen allianssi 1917-1933</vt:lpstr>
      <vt:lpstr>Yleiskirkollinen toimikunta 1933-63</vt:lpstr>
      <vt:lpstr>Suomen Ekumeeninen Neuvosto 1963-</vt:lpstr>
      <vt:lpstr>SEN:n pääsihteerit ja puheenjohtajat</vt:lpstr>
    </vt:vector>
  </TitlesOfParts>
  <Company>Kirkkohallitus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duis amet nulla</dc:title>
  <dc:creator>Nikkilä Seija</dc:creator>
  <cp:lastModifiedBy>ext-suvi-tuulia.vaara@evl.fi</cp:lastModifiedBy>
  <cp:revision>93</cp:revision>
  <dcterms:created xsi:type="dcterms:W3CDTF">2012-01-24T11:32:43Z</dcterms:created>
  <dcterms:modified xsi:type="dcterms:W3CDTF">2023-11-03T10:16:44Z</dcterms:modified>
</cp:coreProperties>
</file>