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6"/>
  </p:notesMasterIdLst>
  <p:sldIdLst>
    <p:sldId id="271" r:id="rId3"/>
    <p:sldId id="257" r:id="rId4"/>
    <p:sldId id="270" r:id="rId5"/>
    <p:sldId id="272" r:id="rId6"/>
    <p:sldId id="259" r:id="rId7"/>
    <p:sldId id="260" r:id="rId8"/>
    <p:sldId id="258" r:id="rId9"/>
    <p:sldId id="261" r:id="rId10"/>
    <p:sldId id="262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F1234-23C1-4116-9735-0C28CA101F26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D491A-CB62-4A2F-8CDD-D43063D577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19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48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0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01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3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43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36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73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26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45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36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2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395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13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4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93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4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15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39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4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4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64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055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11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2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6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11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5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84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90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92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68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44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04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432061-EDC5-4E20-A30B-5939D8A3F0AC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C765FE-4D50-4A1B-B954-CD43DAC842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05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38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253344"/>
          </a:xfrm>
        </p:spPr>
        <p:txBody>
          <a:bodyPr/>
          <a:lstStyle/>
          <a:p>
            <a:r>
              <a:rPr lang="fi-FI" dirty="0"/>
              <a:t>Suomen Ekumeeninen Neuvosto (SEN)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3503387"/>
            <a:ext cx="6931434" cy="2287814"/>
          </a:xfrm>
        </p:spPr>
        <p:txBody>
          <a:bodyPr>
            <a:normAutofit/>
          </a:bodyPr>
          <a:lstStyle/>
          <a:p>
            <a:r>
              <a:rPr lang="fi-FI" sz="2400" i="1" dirty="0">
                <a:solidFill>
                  <a:schemeClr val="tx1"/>
                </a:solidFill>
              </a:rPr>
              <a:t>Kirkkojen, kristillisten yhteisöjen ja seurakuntien yhteistyöelin. </a:t>
            </a:r>
          </a:p>
          <a:p>
            <a:endParaRPr lang="fi-FI" i="1" dirty="0">
              <a:solidFill>
                <a:schemeClr val="tx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2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36909" y="953588"/>
            <a:ext cx="9282748" cy="796835"/>
          </a:xfrm>
        </p:spPr>
        <p:txBody>
          <a:bodyPr>
            <a:normAutofit fontScale="90000"/>
          </a:bodyPr>
          <a:lstStyle/>
          <a:p>
            <a:r>
              <a:rPr lang="fi-FI" dirty="0"/>
              <a:t>Ekumeeninen </a:t>
            </a:r>
            <a:br>
              <a:rPr lang="fi-FI" dirty="0"/>
            </a:br>
            <a:r>
              <a:rPr lang="fi-FI" dirty="0"/>
              <a:t>Rukousviikko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2011681"/>
            <a:ext cx="6400800" cy="42976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Vuosittain 18.-25.1.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Kristittyjen ykseyden rukouspäivä 18.1.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Tasavallan presidentin rukouspäiväjulistus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Kansainvälinen teema ja aineistoa eri puolilta maailmaa</a:t>
            </a:r>
          </a:p>
        </p:txBody>
      </p:sp>
      <p:pic>
        <p:nvPicPr>
          <p:cNvPr id="5" name="Kuva 4" descr="Kuva, joka sisältää kohteen teksti, logo, Fontti, Grafiikka&#10;&#10;Kuvaus luotu automaattisesti">
            <a:extLst>
              <a:ext uri="{FF2B5EF4-FFF2-40B4-BE49-F238E27FC236}">
                <a16:creationId xmlns:a16="http://schemas.microsoft.com/office/drawing/2014/main" id="{9FE43DA7-357C-6C00-E518-0C9DB8E48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64" y="1056640"/>
            <a:ext cx="4487794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8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7957" y="922713"/>
            <a:ext cx="8001000" cy="796835"/>
          </a:xfrm>
        </p:spPr>
        <p:txBody>
          <a:bodyPr>
            <a:normAutofit fontScale="90000"/>
          </a:bodyPr>
          <a:lstStyle/>
          <a:p>
            <a:r>
              <a:rPr lang="fi-FI" dirty="0"/>
              <a:t> Ekumeeninen Vastuuviikko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05389" y="2166609"/>
            <a:ext cx="6400800" cy="367066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Ekumeeninen vastuuviikko on kirkkokuntien ja monien kristillisten järjestöjen yhteinen ihmisoikeus- ja vastuullisuuskampanja, jossa kirkot toimivat oikeudenmukaisemman maailman puolesta.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Rauhan ihmisoikeuksien ja kansainvälisen vastuun rukouspäivän 24.10. ympärillä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Vietetään sunnuntaista sunnuntaihin lokakuussa.</a:t>
            </a:r>
          </a:p>
        </p:txBody>
      </p:sp>
      <p:pic>
        <p:nvPicPr>
          <p:cNvPr id="6" name="Kuva 5" descr="Kuva, joka sisältää kohteen teksti, Grafiikka, juliste, Fontti&#10;&#10;Kuvaus luotu automaattisesti">
            <a:extLst>
              <a:ext uri="{FF2B5EF4-FFF2-40B4-BE49-F238E27FC236}">
                <a16:creationId xmlns:a16="http://schemas.microsoft.com/office/drawing/2014/main" id="{7B9CEE05-B323-6427-9D48-A540E1B02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2" y="1463040"/>
            <a:ext cx="484632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914400"/>
            <a:ext cx="8001000" cy="796835"/>
          </a:xfrm>
        </p:spPr>
        <p:txBody>
          <a:bodyPr>
            <a:normAutofit fontScale="90000"/>
          </a:bodyPr>
          <a:lstStyle/>
          <a:p>
            <a:r>
              <a:rPr lang="fi-FI" dirty="0"/>
              <a:t> Ekumeeninen Vastuuviikko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2011680"/>
            <a:ext cx="6400800" cy="45850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Vuodesta 1979 alkaen vuosittain toteutetun Vastuuviikon tarkoitus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 on saada ihmiset pohtimaan, kyselemään ja arvioimaan omaa elämäntapaansa suhteessa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maailman tilaan.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Vuosien varrella seurakunnissa on järjestetty esimerkiksi 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rukoushetkiä, mielenosoituksia ja paneelikeskusteluja.</a:t>
            </a:r>
          </a:p>
        </p:txBody>
      </p:sp>
      <p:pic>
        <p:nvPicPr>
          <p:cNvPr id="4" name="Kuva 3" descr="Kuva, joka sisältää kohteen teksti, Grafiikka, juliste, Fontti&#10;&#10;Kuvaus luotu automaattisesti">
            <a:extLst>
              <a:ext uri="{FF2B5EF4-FFF2-40B4-BE49-F238E27FC236}">
                <a16:creationId xmlns:a16="http://schemas.microsoft.com/office/drawing/2014/main" id="{C1192538-0AD4-35D6-569B-4166BC2D9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72" y="1463040"/>
            <a:ext cx="484632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212" y="222068"/>
            <a:ext cx="8534400" cy="7001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900" dirty="0">
                <a:solidFill>
                  <a:schemeClr val="tx1"/>
                </a:solidFill>
              </a:rPr>
              <a:t>www.ekumenia.fi</a:t>
            </a:r>
          </a:p>
          <a:p>
            <a:pPr marL="0" indent="0">
              <a:buNone/>
            </a:pPr>
            <a:r>
              <a:rPr lang="fi-FI" sz="2900" dirty="0">
                <a:solidFill>
                  <a:schemeClr val="tx1"/>
                </a:solidFill>
              </a:rPr>
              <a:t>www.vastuuviikko.fi</a:t>
            </a:r>
          </a:p>
          <a:p>
            <a:pPr marL="0" indent="0">
              <a:buNone/>
            </a:pPr>
            <a:endParaRPr lang="fi-FI" sz="2900" dirty="0">
              <a:solidFill>
                <a:schemeClr val="tx1"/>
              </a:solidFill>
            </a:endParaRP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1" y="-293915"/>
            <a:ext cx="8001000" cy="1770018"/>
          </a:xfrm>
        </p:spPr>
        <p:txBody>
          <a:bodyPr/>
          <a:lstStyle/>
          <a:p>
            <a:r>
              <a:rPr lang="fi-FI" dirty="0"/>
              <a:t>historiaa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1" y="1619794"/>
            <a:ext cx="6617925" cy="5394960"/>
          </a:xfrm>
        </p:spPr>
        <p:txBody>
          <a:bodyPr>
            <a:normAutofit fontScale="62500" lnSpcReduction="20000"/>
          </a:bodyPr>
          <a:lstStyle/>
          <a:p>
            <a:r>
              <a:rPr lang="fi-FI" sz="3400" dirty="0">
                <a:solidFill>
                  <a:schemeClr val="tx1"/>
                </a:solidFill>
              </a:rPr>
              <a:t>SEN on toiminut vuodesta 1917 ja se on maailman vanhimpia kansallisia ekumeenisia toimikuntia</a:t>
            </a:r>
            <a:endParaRPr lang="fi-FI" sz="4600" dirty="0">
              <a:solidFill>
                <a:schemeClr val="tx1"/>
              </a:solidFill>
            </a:endParaRPr>
          </a:p>
          <a:p>
            <a:r>
              <a:rPr lang="fi-FI" sz="3400" dirty="0">
                <a:solidFill>
                  <a:schemeClr val="tx1"/>
                </a:solidFill>
              </a:rPr>
              <a:t>Silloin aloitti toimintansa World Alliance -liikkeen Suomalainen kansallistoimikunta. </a:t>
            </a:r>
            <a:r>
              <a:rPr lang="fi-FI" sz="3400" dirty="0" err="1">
                <a:solidFill>
                  <a:schemeClr val="tx1"/>
                </a:solidFill>
              </a:rPr>
              <a:t>The</a:t>
            </a:r>
            <a:r>
              <a:rPr lang="fi-FI" sz="3400" dirty="0">
                <a:solidFill>
                  <a:schemeClr val="tx1"/>
                </a:solidFill>
              </a:rPr>
              <a:t> World Alliance for </a:t>
            </a:r>
            <a:r>
              <a:rPr lang="fi-FI" sz="3400" dirty="0" err="1">
                <a:solidFill>
                  <a:schemeClr val="tx1"/>
                </a:solidFill>
              </a:rPr>
              <a:t>Promoting</a:t>
            </a:r>
            <a:r>
              <a:rPr lang="fi-FI" sz="3400" dirty="0">
                <a:solidFill>
                  <a:schemeClr val="tx1"/>
                </a:solidFill>
              </a:rPr>
              <a:t> International </a:t>
            </a:r>
            <a:r>
              <a:rPr lang="fi-FI" sz="3400" dirty="0" err="1">
                <a:solidFill>
                  <a:schemeClr val="tx1"/>
                </a:solidFill>
              </a:rPr>
              <a:t>Friendship</a:t>
            </a:r>
            <a:r>
              <a:rPr lang="fi-FI" sz="3400" dirty="0">
                <a:solidFill>
                  <a:schemeClr val="tx1"/>
                </a:solidFill>
              </a:rPr>
              <a:t> </a:t>
            </a:r>
            <a:r>
              <a:rPr lang="fi-FI" sz="3400" dirty="0" err="1">
                <a:solidFill>
                  <a:schemeClr val="tx1"/>
                </a:solidFill>
              </a:rPr>
              <a:t>through</a:t>
            </a:r>
            <a:r>
              <a:rPr lang="fi-FI" sz="3400" dirty="0">
                <a:solidFill>
                  <a:schemeClr val="tx1"/>
                </a:solidFill>
              </a:rPr>
              <a:t> </a:t>
            </a:r>
            <a:r>
              <a:rPr lang="fi-FI" sz="3400" dirty="0" err="1">
                <a:solidFill>
                  <a:schemeClr val="tx1"/>
                </a:solidFill>
              </a:rPr>
              <a:t>the</a:t>
            </a:r>
            <a:r>
              <a:rPr lang="fi-FI" sz="3400" dirty="0">
                <a:solidFill>
                  <a:schemeClr val="tx1"/>
                </a:solidFill>
              </a:rPr>
              <a:t> </a:t>
            </a:r>
            <a:r>
              <a:rPr lang="fi-FI" sz="3400" dirty="0" err="1">
                <a:solidFill>
                  <a:schemeClr val="tx1"/>
                </a:solidFill>
              </a:rPr>
              <a:t>Churches</a:t>
            </a:r>
            <a:r>
              <a:rPr lang="fi-FI" sz="3400" dirty="0">
                <a:solidFill>
                  <a:schemeClr val="tx1"/>
                </a:solidFill>
              </a:rPr>
              <a:t> (WA) –liikkeen tarkoituksena oli edistää rauhan asiaa kirkkojen välisen ystävyyden kautta. </a:t>
            </a:r>
          </a:p>
          <a:p>
            <a:r>
              <a:rPr lang="fi-FI" sz="3400" dirty="0">
                <a:solidFill>
                  <a:schemeClr val="tx1"/>
                </a:solidFill>
              </a:rPr>
              <a:t>Aloite toimikunnan perustamisesta tuli Ruotsin arkkipiispa Nathan Söderblomilta.  </a:t>
            </a:r>
          </a:p>
          <a:p>
            <a:r>
              <a:rPr lang="fi-FI" sz="3400" dirty="0">
                <a:solidFill>
                  <a:schemeClr val="tx1"/>
                </a:solidFill>
              </a:rPr>
              <a:t>Nimen- ja sääntömuutosten myötä kansallistoimikunnasta tuli vuonna 1933 Suomen Yleiskirkollinen Toimikunta ja 1963 Suomen Ekumeeninen Neuvosto. </a:t>
            </a:r>
          </a:p>
          <a:p>
            <a:r>
              <a:rPr lang="fi-FI" sz="3400" dirty="0">
                <a:solidFill>
                  <a:schemeClr val="tx1"/>
                </a:solidFill>
              </a:rPr>
              <a:t>Vuonna 1971 SEN sai ensimmäisen päätoimisen pääsihteerin ja oman toimiston.</a:t>
            </a:r>
          </a:p>
          <a:p>
            <a:r>
              <a:rPr lang="fi-FI" sz="2800" dirty="0">
                <a:solidFill>
                  <a:schemeClr val="tx1"/>
                </a:solidFill>
              </a:rPr>
              <a:t>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176349"/>
            <a:ext cx="8001000" cy="1208314"/>
          </a:xfrm>
        </p:spPr>
        <p:txBody>
          <a:bodyPr/>
          <a:lstStyle/>
          <a:p>
            <a:r>
              <a:rPr lang="fi-FI" dirty="0"/>
              <a:t>Jäsenkunta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1576614"/>
            <a:ext cx="6630988" cy="4419237"/>
          </a:xfrm>
        </p:spPr>
        <p:txBody>
          <a:bodyPr>
            <a:normAutofit fontScale="77500" lnSpcReduction="2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SEN:n jäsenkunnan muodostavat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</a:rPr>
              <a:t>11 jäsenkirkkoa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</a:rPr>
              <a:t>5 tarkkailijakirkkoa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</a:rPr>
              <a:t>29 kumppanuusjärjestöä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</a:rPr>
              <a:t>Hallituksen puheenjohtaja arkkipiispa Tapio Luoma (ev.-lut.)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</a:rPr>
              <a:t>Pääsihteeri Mayvor Wärn-Rancken (</a:t>
            </a:r>
            <a:r>
              <a:rPr lang="fi-FI" sz="2800" dirty="0" err="1">
                <a:solidFill>
                  <a:schemeClr val="tx1"/>
                </a:solidFill>
              </a:rPr>
              <a:t>Finlands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svenska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metodistkyrkan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</a:rPr>
              <a:t>Ylin päättävä elin on yleiskokous, johon jäsenet nimeävät edustajansa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7356" y="1154094"/>
            <a:ext cx="9905998" cy="596329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SEN:n jäsenkunta</a:t>
            </a:r>
            <a:br>
              <a:rPr lang="fi-FI" dirty="0"/>
            </a:br>
            <a:br>
              <a:rPr lang="fi-FI" cap="none" dirty="0"/>
            </a:br>
            <a:br>
              <a:rPr lang="fi-FI" cap="none" dirty="0"/>
            </a:br>
            <a:endParaRPr lang="fi-FI" cap="none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83" y="149673"/>
            <a:ext cx="1284513" cy="147012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66651" y="1410789"/>
            <a:ext cx="42323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Jäsenet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evankelis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-luterilainen 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ortodoksinen 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Vapaakirkko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Katolinen kirkko Suomessa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Pelastusarmeija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Finlands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svenska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baptistsamfund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Finlands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svenska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metodistkyrka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Metodistikirkko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Missionskyrkan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 Finland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Anglican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Church in Finland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International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Evangelical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Church in Finland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872446" y="1410789"/>
            <a:ext cx="356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Tarkkailijat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Adventtikirkko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Baptistikirkko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Helluntaikirkko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Ystävien Uskonnollinen Seura Kveekarit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Finlands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Svenska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Pingstmission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334103" y="1252233"/>
            <a:ext cx="385789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Kumppanuusjärjestöt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Filantropia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Filoksenia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Helsingin Diakonissalaitos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Herättäjä-Yhdistys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Hiljaisuuden Ystävät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Kansan Raamattuseura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Kirkon alat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Kirkon Ulkomaanapu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Kulttuuri- ja uskontofoorumi FOKUS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Medialähetys Sanansaattajat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Lasten ja nuorten keskus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OCM-Suomen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Konstantinus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Yhdistys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Opiskelijoiden Lähetysliitto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Parikanniemisäätiö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Pyhän Henrikin pyhiinvaellusyhdistys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Sinapinsiemen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Caritas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kristillinen rauhanliike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Kristillinen Ylioppilasliitto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Liikemiesten Lähetysliitto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Lähetysseura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Merimieskirkko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NMKY:n liitto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NNKY-liitto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Pipliaseura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Suomen World Vision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Temppeliherrain Ritarikunta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Tuomasyhteisö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7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1" y="372291"/>
            <a:ext cx="8001000" cy="1195252"/>
          </a:xfrm>
        </p:spPr>
        <p:txBody>
          <a:bodyPr/>
          <a:lstStyle/>
          <a:p>
            <a:r>
              <a:rPr lang="fi-FI" dirty="0"/>
              <a:t>Toiminta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1" y="1939834"/>
            <a:ext cx="6683239" cy="4434841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Suomen Ekumeeninen Neuvosto on sekä keskustelufoorumi, toimeenpaneva järjestö että asiantuntijaelin. </a:t>
            </a:r>
          </a:p>
          <a:p>
            <a:r>
              <a:rPr lang="fi-FI" sz="2400" dirty="0">
                <a:solidFill>
                  <a:schemeClr val="tx1"/>
                </a:solidFill>
              </a:rPr>
              <a:t>Tarjoamme kohtaamispaikkoja ja virikkeitä </a:t>
            </a:r>
          </a:p>
          <a:p>
            <a:r>
              <a:rPr lang="fi-FI" sz="2400" dirty="0">
                <a:solidFill>
                  <a:schemeClr val="tx1"/>
                </a:solidFill>
              </a:rPr>
              <a:t>Toiminnan tavoitteena on, että kirkot ja kristilliset yhteisöt tukevat kristittyjen ykseyttä. Pyrkimyksenä on myös kirkkojen yhteisen äänen vahvistaminen yhteiskunnassa.</a:t>
            </a:r>
          </a:p>
          <a:p>
            <a:r>
              <a:rPr lang="fi-FI" dirty="0">
                <a:solidFill>
                  <a:schemeClr val="tx1"/>
                </a:solidFill>
              </a:rPr>
              <a:t> </a:t>
            </a:r>
            <a:endParaRPr lang="fi-FI" sz="300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2" y="4887554"/>
            <a:ext cx="1330801" cy="152376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366348"/>
            <a:ext cx="8001000" cy="1169127"/>
          </a:xfrm>
        </p:spPr>
        <p:txBody>
          <a:bodyPr/>
          <a:lstStyle/>
          <a:p>
            <a:r>
              <a:rPr lang="fi-FI" dirty="0"/>
              <a:t>Toiminta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2207623"/>
            <a:ext cx="6400800" cy="3931920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Toiminta voidaan jakaa seuraaviin osa-alueisiin: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chemeClr val="tx1"/>
                </a:solidFill>
              </a:rPr>
              <a:t>spiritualiteetti</a:t>
            </a:r>
            <a:r>
              <a:rPr lang="fi-FI" sz="2400" dirty="0">
                <a:solidFill>
                  <a:schemeClr val="tx1"/>
                </a:solidFill>
              </a:rPr>
              <a:t> ja opilliset kysymykset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eettiset ja yhteiskunnalliset kysymykset, erityisesti ihmisarvo ja luomakunnan pyhyys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kristillinen kasvatus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yhteinen todistus ja uskontodialogi, USKOT-foorumi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kansainväliset ja kotimaiset ekumeeniset verkostot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214265"/>
            <a:ext cx="4811486" cy="270646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00" y="3153046"/>
            <a:ext cx="4811486" cy="36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333374"/>
            <a:ext cx="8001000" cy="1077687"/>
          </a:xfrm>
        </p:spPr>
        <p:txBody>
          <a:bodyPr/>
          <a:lstStyle/>
          <a:p>
            <a:r>
              <a:rPr lang="fi-FI" dirty="0"/>
              <a:t>Jaostot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1714228"/>
            <a:ext cx="9073742" cy="4585064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Kasvatusasioiden jaosto</a:t>
            </a:r>
          </a:p>
          <a:p>
            <a:r>
              <a:rPr lang="fi-FI" sz="2400" dirty="0">
                <a:solidFill>
                  <a:schemeClr val="tx1"/>
                </a:solidFill>
              </a:rPr>
              <a:t>Nuorisojaosto</a:t>
            </a:r>
          </a:p>
          <a:p>
            <a:r>
              <a:rPr lang="fi-FI" sz="2400" dirty="0">
                <a:solidFill>
                  <a:schemeClr val="tx1"/>
                </a:solidFill>
              </a:rPr>
              <a:t>Paikallisekumenian jaosto</a:t>
            </a:r>
          </a:p>
          <a:p>
            <a:r>
              <a:rPr lang="fi-FI" sz="2400" dirty="0" err="1">
                <a:solidFill>
                  <a:schemeClr val="tx1"/>
                </a:solidFill>
              </a:rPr>
              <a:t>Sektionen</a:t>
            </a:r>
            <a:r>
              <a:rPr lang="fi-FI" sz="2400" dirty="0">
                <a:solidFill>
                  <a:schemeClr val="tx1"/>
                </a:solidFill>
              </a:rPr>
              <a:t> för </a:t>
            </a:r>
            <a:r>
              <a:rPr lang="fi-FI" sz="2400" dirty="0" err="1">
                <a:solidFill>
                  <a:schemeClr val="tx1"/>
                </a:solidFill>
              </a:rPr>
              <a:t>finlandssvensk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ekumenik</a:t>
            </a:r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Teologisen ja opillisen keskustelun jaosto </a:t>
            </a:r>
          </a:p>
          <a:p>
            <a:r>
              <a:rPr lang="fi-FI" sz="2400" dirty="0">
                <a:solidFill>
                  <a:schemeClr val="tx1"/>
                </a:solidFill>
              </a:rPr>
              <a:t>Yhdenvertaisuusjaosto</a:t>
            </a:r>
          </a:p>
          <a:p>
            <a:r>
              <a:rPr lang="fi-FI" sz="2400" dirty="0">
                <a:solidFill>
                  <a:schemeClr val="tx1"/>
                </a:solidFill>
              </a:rPr>
              <a:t>Yhteiskunnallisten kysymysten jaosto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0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2" y="306977"/>
            <a:ext cx="8001000" cy="2971801"/>
          </a:xfrm>
        </p:spPr>
        <p:txBody>
          <a:bodyPr>
            <a:normAutofit/>
          </a:bodyPr>
          <a:lstStyle/>
          <a:p>
            <a:r>
              <a:rPr lang="fi-FI" i="1" dirty="0"/>
              <a:t>Se, mitä voidaan tehdä yhdessä, tulee myös toteuttaa yhdessä.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2" y="3503386"/>
            <a:ext cx="6262052" cy="2286000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Virikeaineistoja</a:t>
            </a:r>
          </a:p>
          <a:p>
            <a:r>
              <a:rPr lang="fi-FI" dirty="0">
                <a:solidFill>
                  <a:schemeClr val="tx1"/>
                </a:solidFill>
              </a:rPr>
              <a:t>Koulutusta</a:t>
            </a:r>
          </a:p>
          <a:p>
            <a:r>
              <a:rPr lang="fi-FI" dirty="0">
                <a:solidFill>
                  <a:schemeClr val="tx1"/>
                </a:solidFill>
              </a:rPr>
              <a:t>Keskustelua</a:t>
            </a:r>
          </a:p>
          <a:p>
            <a:r>
              <a:rPr lang="fi-FI" dirty="0">
                <a:solidFill>
                  <a:schemeClr val="tx1"/>
                </a:solidFill>
              </a:rPr>
              <a:t>Julkilausumia ja lausuntoja</a:t>
            </a:r>
          </a:p>
          <a:p>
            <a:r>
              <a:rPr lang="fi-FI" dirty="0">
                <a:solidFill>
                  <a:schemeClr val="tx1"/>
                </a:solidFill>
              </a:rPr>
              <a:t>Vaikuttamista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1" y="247649"/>
            <a:ext cx="8001000" cy="1143001"/>
          </a:xfrm>
        </p:spPr>
        <p:txBody>
          <a:bodyPr/>
          <a:lstStyle/>
          <a:p>
            <a:r>
              <a:rPr lang="fi-FI" dirty="0"/>
              <a:t>Vuosittain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4211" y="1724026"/>
            <a:ext cx="7493137" cy="446776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sz="2800" dirty="0">
                <a:solidFill>
                  <a:schemeClr val="tx1"/>
                </a:solidFill>
              </a:rPr>
              <a:t>Kristittyjen ykseyden ekumeeninen rukousviikko 18.-25. tammikuuta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sz="2800" dirty="0">
                <a:solidFill>
                  <a:schemeClr val="tx1"/>
                </a:solidFill>
              </a:rPr>
              <a:t>Luomakunnan aika 1.9.-4.10.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sz="2800" dirty="0">
                <a:solidFill>
                  <a:schemeClr val="tx1"/>
                </a:solidFill>
              </a:rPr>
              <a:t>Ekumeeninen lähetyspyhä lokakuun toisena viikonloppuna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sz="2800" dirty="0">
                <a:solidFill>
                  <a:schemeClr val="tx1"/>
                </a:solidFill>
              </a:rPr>
              <a:t>Ekumeeninen vastuuviikko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lokakuussa (23.-30.10.2022)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2" y="3503386"/>
            <a:ext cx="2539682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91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1675</TotalTime>
  <Words>515</Words>
  <Application>Microsoft Office PowerPoint</Application>
  <PresentationFormat>Laajakuva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Tw Cen MT</vt:lpstr>
      <vt:lpstr>Wingdings</vt:lpstr>
      <vt:lpstr>Wingdings 3</vt:lpstr>
      <vt:lpstr>Sektori</vt:lpstr>
      <vt:lpstr>Piiri</vt:lpstr>
      <vt:lpstr>Suomen Ekumeeninen Neuvosto (SEN)</vt:lpstr>
      <vt:lpstr>historiaa</vt:lpstr>
      <vt:lpstr>Jäsenkunta</vt:lpstr>
      <vt:lpstr>SEN:n jäsenkunta   </vt:lpstr>
      <vt:lpstr>Toiminta</vt:lpstr>
      <vt:lpstr>Toiminta</vt:lpstr>
      <vt:lpstr>Jaostot</vt:lpstr>
      <vt:lpstr>Se, mitä voidaan tehdä yhdessä, tulee myös toteuttaa yhdessä.</vt:lpstr>
      <vt:lpstr>Vuosittain</vt:lpstr>
      <vt:lpstr>Ekumeeninen  Rukousviikko</vt:lpstr>
      <vt:lpstr> Ekumeeninen Vastuuviikko</vt:lpstr>
      <vt:lpstr> Ekumeeninen Vastuuviikko</vt:lpstr>
      <vt:lpstr>PowerPoint-esitys</vt:lpstr>
    </vt:vector>
  </TitlesOfParts>
  <Company>Kirkkohallitus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Ekumeeninen Neuvosto (SEN)</dc:title>
  <dc:creator>Vaara Suvi-Tuulia</dc:creator>
  <cp:lastModifiedBy>ext-suvi-tuulia.vaara@evl.fi</cp:lastModifiedBy>
  <cp:revision>28</cp:revision>
  <dcterms:created xsi:type="dcterms:W3CDTF">2021-09-23T04:34:04Z</dcterms:created>
  <dcterms:modified xsi:type="dcterms:W3CDTF">2023-11-03T10:13:19Z</dcterms:modified>
</cp:coreProperties>
</file>