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B80"/>
    <a:srgbClr val="941C80"/>
    <a:srgbClr val="E74E25"/>
    <a:srgbClr val="BD1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21"/>
    <p:restoredTop sz="91258"/>
  </p:normalViewPr>
  <p:slideViewPr>
    <p:cSldViewPr snapToGrid="0">
      <p:cViewPr varScale="1">
        <p:scale>
          <a:sx n="61" d="100"/>
          <a:sy n="61" d="100"/>
        </p:scale>
        <p:origin x="10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7C96-DFC4-2445-800D-896A94DE15BA}" type="datetimeFigureOut">
              <a:rPr lang="en-FI" smtClean="0"/>
              <a:t>11/28/2023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AFBBC-9EE7-E343-B340-345F293CC87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5364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AFBBC-9EE7-E343-B340-345F293CC87D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6577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kuv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A266BEC-699E-F32B-4002-04059ECFFAB5}"/>
              </a:ext>
            </a:extLst>
          </p:cNvPr>
          <p:cNvSpPr/>
          <p:nvPr userDrawn="1"/>
        </p:nvSpPr>
        <p:spPr>
          <a:xfrm>
            <a:off x="0" y="-1"/>
            <a:ext cx="304800" cy="6857999"/>
          </a:xfrm>
          <a:prstGeom prst="rect">
            <a:avLst/>
          </a:prstGeom>
          <a:gradFill>
            <a:gsLst>
              <a:gs pos="49000">
                <a:srgbClr val="BD1622"/>
              </a:gs>
              <a:gs pos="0">
                <a:srgbClr val="E74E25"/>
              </a:gs>
              <a:gs pos="100000">
                <a:srgbClr val="941C8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727430A-8AD7-620B-93D6-AA2F9D9E1F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20442" y="0"/>
            <a:ext cx="4880848" cy="68579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8B00F4-7D3C-117C-6D14-F06E34DE5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2648" y="2836791"/>
            <a:ext cx="1426952" cy="118441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D302ABF-EF45-4A2B-A965-711D1A800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766" y="2303779"/>
            <a:ext cx="4612876" cy="165576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87C322D-A999-0ABD-A874-5C766ABFA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766" y="4051618"/>
            <a:ext cx="4612876" cy="4594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4753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leipäteksti,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727430A-8AD7-620B-93D6-AA2F9D9E1F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694380-6BB5-744C-8105-25140CF0F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140110"/>
            <a:ext cx="5402580" cy="332223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C4DD74-E136-7738-A5FD-6E6D251D8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793" y="242046"/>
            <a:ext cx="1426952" cy="11844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1AA62D5-2037-515C-D76B-0411C2DE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800" y="1659118"/>
            <a:ext cx="5402580" cy="1321496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5888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kuva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A266BEC-699E-F32B-4002-04059ECFFAB5}"/>
              </a:ext>
            </a:extLst>
          </p:cNvPr>
          <p:cNvSpPr/>
          <p:nvPr userDrawn="1"/>
        </p:nvSpPr>
        <p:spPr>
          <a:xfrm>
            <a:off x="0" y="-1"/>
            <a:ext cx="304800" cy="6857999"/>
          </a:xfrm>
          <a:prstGeom prst="rect">
            <a:avLst/>
          </a:prstGeom>
          <a:gradFill>
            <a:gsLst>
              <a:gs pos="49000">
                <a:srgbClr val="BD1622"/>
              </a:gs>
              <a:gs pos="0">
                <a:srgbClr val="E74E25"/>
              </a:gs>
              <a:gs pos="100000">
                <a:srgbClr val="941C8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8B00F4-7D3C-117C-6D14-F06E34DE5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2648" y="2836791"/>
            <a:ext cx="1426952" cy="118441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D302ABF-EF45-4A2B-A965-711D1A800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766" y="2303779"/>
            <a:ext cx="4612876" cy="165576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87C322D-A999-0ABD-A874-5C766ABFA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766" y="4051618"/>
            <a:ext cx="4612876" cy="4594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203B2B6-C100-A6A3-2DC8-E78A6ACF79F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832231" y="-2"/>
            <a:ext cx="2133600" cy="28268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63146D-302B-8D47-28B3-FF4A63B505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70632" y="-2"/>
            <a:ext cx="2133600" cy="37337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8AB04A-F95B-88D9-26FE-D8A367E02B7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70632" y="4064639"/>
            <a:ext cx="2133600" cy="27845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0A8C2A-EA47-CD3B-6025-AF83C5B3A53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832231" y="3131660"/>
            <a:ext cx="2133600" cy="37337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30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alaotsikk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A266BEC-699E-F32B-4002-04059ECFFAB5}"/>
              </a:ext>
            </a:extLst>
          </p:cNvPr>
          <p:cNvSpPr/>
          <p:nvPr userDrawn="1"/>
        </p:nvSpPr>
        <p:spPr>
          <a:xfrm>
            <a:off x="0" y="-1"/>
            <a:ext cx="304800" cy="6857999"/>
          </a:xfrm>
          <a:prstGeom prst="rect">
            <a:avLst/>
          </a:prstGeom>
          <a:gradFill>
            <a:gsLst>
              <a:gs pos="49000">
                <a:srgbClr val="BD1622"/>
              </a:gs>
              <a:gs pos="0">
                <a:srgbClr val="E74E25"/>
              </a:gs>
              <a:gs pos="100000">
                <a:srgbClr val="941C8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8B00F4-7D3C-117C-6D14-F06E34DE5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2648" y="2836791"/>
            <a:ext cx="1426952" cy="118441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D302ABF-EF45-4A2B-A965-711D1A800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766" y="1773237"/>
            <a:ext cx="8664326" cy="165576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87C322D-A999-0ABD-A874-5C766ABFA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766" y="3521076"/>
            <a:ext cx="8664326" cy="24107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8470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A266BEC-699E-F32B-4002-04059ECFFAB5}"/>
              </a:ext>
            </a:extLst>
          </p:cNvPr>
          <p:cNvSpPr/>
          <p:nvPr userDrawn="1"/>
        </p:nvSpPr>
        <p:spPr>
          <a:xfrm>
            <a:off x="0" y="-1"/>
            <a:ext cx="304800" cy="6857999"/>
          </a:xfrm>
          <a:prstGeom prst="rect">
            <a:avLst/>
          </a:prstGeom>
          <a:gradFill>
            <a:gsLst>
              <a:gs pos="49000">
                <a:srgbClr val="BD1622"/>
              </a:gs>
              <a:gs pos="0">
                <a:srgbClr val="E74E25"/>
              </a:gs>
              <a:gs pos="100000">
                <a:srgbClr val="941C8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8B00F4-7D3C-117C-6D14-F06E34DE5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2648" y="2836791"/>
            <a:ext cx="1426952" cy="118441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D302ABF-EF45-4A2B-A965-711D1A800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766" y="395654"/>
            <a:ext cx="8664326" cy="165576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87C322D-A999-0ABD-A874-5C766ABFA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766" y="2398518"/>
            <a:ext cx="8664326" cy="2410728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7823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ti_otsikko, alaotsikko ja kuva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A266BEC-699E-F32B-4002-04059ECFFAB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49000">
                <a:srgbClr val="BD1622"/>
              </a:gs>
              <a:gs pos="0">
                <a:srgbClr val="E74E25"/>
              </a:gs>
              <a:gs pos="100000">
                <a:srgbClr val="941C8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727430A-8AD7-620B-93D6-AA2F9D9E1F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6A5D3-A495-B550-28FF-8009CBB93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303779"/>
            <a:ext cx="5402580" cy="165576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E50C0-E5BF-BA5D-480A-E09B9C191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4051618"/>
            <a:ext cx="5402580" cy="4594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8FA7258A-E742-EA5B-05B9-20AB32C470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93" y="242047"/>
            <a:ext cx="1426953" cy="118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ti_otsikko, leipäteksti ja kuva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A266BEC-699E-F32B-4002-04059ECFFAB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49000">
                <a:srgbClr val="BD1622"/>
              </a:gs>
              <a:gs pos="0">
                <a:srgbClr val="E74E25"/>
              </a:gs>
              <a:gs pos="100000">
                <a:srgbClr val="941C8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727430A-8AD7-620B-93D6-AA2F9D9E1F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8FA7258A-E742-EA5B-05B9-20AB32C470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93" y="242047"/>
            <a:ext cx="1426953" cy="118441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694380-6BB5-744C-8105-25140CF0F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140110"/>
            <a:ext cx="5402580" cy="332223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55C679-BA65-AD1C-093E-D294E94D8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455406"/>
            <a:ext cx="5402580" cy="165576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2514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ti_otsikko, alaotsikko leipä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A266BEC-699E-F32B-4002-04059ECFFAB5}"/>
              </a:ext>
            </a:extLst>
          </p:cNvPr>
          <p:cNvSpPr/>
          <p:nvPr userDrawn="1"/>
        </p:nvSpPr>
        <p:spPr>
          <a:xfrm>
            <a:off x="0" y="3253154"/>
            <a:ext cx="12192000" cy="3362798"/>
          </a:xfrm>
          <a:prstGeom prst="rect">
            <a:avLst/>
          </a:prstGeom>
          <a:gradFill>
            <a:gsLst>
              <a:gs pos="49000">
                <a:srgbClr val="BD1622"/>
              </a:gs>
              <a:gs pos="0">
                <a:srgbClr val="E74E25"/>
              </a:gs>
              <a:gs pos="100000">
                <a:srgbClr val="941C8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727430A-8AD7-620B-93D6-AA2F9D9E1F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37793" y="242046"/>
            <a:ext cx="5612160" cy="66159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8FA7258A-E742-EA5B-05B9-20AB32C470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93" y="242047"/>
            <a:ext cx="1426953" cy="11844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10116F1-5F1A-4406-2F36-D877A1F40316}"/>
              </a:ext>
            </a:extLst>
          </p:cNvPr>
          <p:cNvSpPr txBox="1">
            <a:spLocks/>
          </p:cNvSpPr>
          <p:nvPr userDrawn="1"/>
        </p:nvSpPr>
        <p:spPr>
          <a:xfrm>
            <a:off x="304800" y="1713645"/>
            <a:ext cx="54025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Click to edit Master title style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694380-6BB5-744C-8105-25140CF0F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495200"/>
            <a:ext cx="5402580" cy="28787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226F96F-DE98-8223-BDB9-A892F995E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640410"/>
            <a:ext cx="5402580" cy="819199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384319A-91CF-8258-0343-4EE40122621F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304800" y="2551685"/>
            <a:ext cx="5402580" cy="4594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8B00F4-7D3C-117C-6D14-F06E34DE50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793" y="242046"/>
            <a:ext cx="1426952" cy="118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9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FB2EE-C255-BFEE-401F-1E2573B0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95FE8-94FB-1612-2C1B-561E95D30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5432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49" r:id="rId6"/>
    <p:sldLayoutId id="2147483660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icture containing sky, outdoor, nature, mountain&#10;&#10;Description automatically generated">
            <a:extLst>
              <a:ext uri="{FF2B5EF4-FFF2-40B4-BE49-F238E27FC236}">
                <a16:creationId xmlns:a16="http://schemas.microsoft.com/office/drawing/2014/main" id="{ABBAB6C5-8137-BEA6-373B-CF09D622A97B}"/>
              </a:ext>
            </a:extLst>
          </p:cNvPr>
          <p:cNvPicPr>
            <a:picLocks noGrp="1"/>
          </p:cNvPicPr>
          <p:nvPr>
            <p:ph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653E9D-4D58-27ED-D66B-0353C930E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694181"/>
            <a:ext cx="5969876" cy="511138"/>
          </a:xfrm>
        </p:spPr>
        <p:txBody>
          <a:bodyPr>
            <a:normAutofit fontScale="90000"/>
          </a:bodyPr>
          <a:lstStyle/>
          <a:p>
            <a:r>
              <a:rPr lang="en-GB" sz="3200" dirty="0" err="1"/>
              <a:t>Lahjoita</a:t>
            </a:r>
            <a:endParaRPr lang="en-FI" sz="32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880D9E-99DF-3030-6BF6-2DB45C2C6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402541"/>
            <a:ext cx="5402580" cy="3966728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1500"/>
              </a:spcBef>
              <a:spcAft>
                <a:spcPts val="750"/>
              </a:spcAft>
            </a:pPr>
            <a:r>
              <a:rPr lang="fi-FI" sz="5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Lahjoita kristillisten kirkkojen yhteistyön edistämiseen Suomen Ekumeeninen Neuvoston kautta</a:t>
            </a:r>
          </a:p>
          <a:p>
            <a:pPr algn="l"/>
            <a:r>
              <a:rPr lang="fi-FI" sz="5000" b="0" i="0" dirty="0">
                <a:effectLst/>
                <a:latin typeface="Open Sans" panose="020B0606030504020204" pitchFamily="34" charset="0"/>
              </a:rPr>
              <a:t>Lahjoita vapaavalintainen summa</a:t>
            </a:r>
            <a:r>
              <a:rPr lang="fi-FI" sz="5000" b="1" i="0" dirty="0">
                <a:effectLst/>
                <a:latin typeface="Open Sans" panose="020B0606030504020204" pitchFamily="34" charset="0"/>
              </a:rPr>
              <a:t> </a:t>
            </a:r>
            <a:r>
              <a:rPr lang="fi-FI" sz="5000" b="1" i="0" dirty="0" err="1">
                <a:effectLst/>
                <a:latin typeface="Open Sans" panose="020B0606030504020204" pitchFamily="34" charset="0"/>
              </a:rPr>
              <a:t>MobilePaylla</a:t>
            </a:r>
            <a:r>
              <a:rPr lang="fi-FI" sz="5000" b="0" i="0" dirty="0">
                <a:effectLst/>
                <a:latin typeface="Open Sans" panose="020B0606030504020204" pitchFamily="34" charset="0"/>
              </a:rPr>
              <a:t> numeroon</a:t>
            </a:r>
            <a:r>
              <a:rPr lang="fi-FI" sz="5000" b="1" i="0" dirty="0">
                <a:effectLst/>
                <a:latin typeface="Open Sans" panose="020B0606030504020204" pitchFamily="34" charset="0"/>
              </a:rPr>
              <a:t> 30233</a:t>
            </a:r>
            <a:endParaRPr lang="fi-FI" sz="5000" b="0" i="0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fi-FI" sz="5000" b="0" i="0" dirty="0">
                <a:effectLst/>
                <a:latin typeface="Open Sans" panose="020B0606030504020204" pitchFamily="34" charset="0"/>
              </a:rPr>
              <a:t> </a:t>
            </a:r>
          </a:p>
          <a:p>
            <a:pPr algn="l"/>
            <a:r>
              <a:rPr lang="fi-FI" sz="5000" b="0" i="0" dirty="0">
                <a:effectLst/>
                <a:latin typeface="Open Sans" panose="020B0606030504020204" pitchFamily="34" charset="0"/>
              </a:rPr>
              <a:t>Lahjoituksen voi tehdä verkkopankissa:</a:t>
            </a:r>
          </a:p>
          <a:p>
            <a:pPr algn="l">
              <a:lnSpc>
                <a:spcPct val="120000"/>
              </a:lnSpc>
            </a:pPr>
            <a:r>
              <a:rPr lang="fi-FI" sz="5000" b="1" i="0" dirty="0">
                <a:effectLst/>
                <a:latin typeface="Open Sans" panose="020B0606030504020204" pitchFamily="34" charset="0"/>
              </a:rPr>
              <a:t>Saaja</a:t>
            </a:r>
            <a:br>
              <a:rPr lang="fi-FI" sz="5000" b="0" i="0" dirty="0">
                <a:effectLst/>
                <a:latin typeface="Open Sans" panose="020B0606030504020204" pitchFamily="34" charset="0"/>
              </a:rPr>
            </a:br>
            <a:r>
              <a:rPr lang="fi-FI" sz="5000" b="0" i="0" dirty="0">
                <a:effectLst/>
                <a:latin typeface="Open Sans" panose="020B0606030504020204" pitchFamily="34" charset="0"/>
              </a:rPr>
              <a:t>Suomen Ekumeeninen Neuvosto</a:t>
            </a:r>
          </a:p>
          <a:p>
            <a:pPr algn="l"/>
            <a:r>
              <a:rPr lang="fi-FI" sz="5000" b="1" i="0" dirty="0">
                <a:effectLst/>
                <a:latin typeface="Open Sans" panose="020B0606030504020204" pitchFamily="34" charset="0"/>
              </a:rPr>
              <a:t>Pankkiyhteys</a:t>
            </a:r>
            <a:endParaRPr lang="fi-FI" sz="5000" b="0" i="0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fi-FI" sz="5000" b="0" i="0" dirty="0">
                <a:effectLst/>
                <a:latin typeface="Open Sans" panose="020B0606030504020204" pitchFamily="34" charset="0"/>
              </a:rPr>
              <a:t>IBAN FI85 1018 3000 0744 03</a:t>
            </a:r>
          </a:p>
          <a:p>
            <a:pPr algn="l"/>
            <a:r>
              <a:rPr lang="fi-FI" sz="5000" b="0" i="0" dirty="0">
                <a:effectLst/>
                <a:latin typeface="Open Sans" panose="020B0606030504020204" pitchFamily="34" charset="0"/>
              </a:rPr>
              <a:t>BIC: NDEAFIHH</a:t>
            </a:r>
          </a:p>
          <a:p>
            <a:pPr algn="l"/>
            <a:r>
              <a:rPr lang="fi-FI" sz="5000" b="1" i="0" dirty="0">
                <a:effectLst/>
                <a:latin typeface="Open Sans" panose="020B0606030504020204" pitchFamily="34" charset="0"/>
              </a:rPr>
              <a:t>Viitenumero: </a:t>
            </a:r>
            <a:r>
              <a:rPr lang="fi-FI" sz="5000" b="0" i="0" dirty="0">
                <a:effectLst/>
                <a:latin typeface="Open Sans" panose="020B0606030504020204" pitchFamily="34" charset="0"/>
              </a:rPr>
              <a:t>50526</a:t>
            </a:r>
          </a:p>
          <a:p>
            <a:pPr algn="l"/>
            <a:endParaRPr lang="fi-FI" sz="5000" b="0" i="0" dirty="0">
              <a:effectLst/>
              <a:latin typeface="Open Sans" panose="020B0606030504020204" pitchFamily="34" charset="0"/>
            </a:endParaRPr>
          </a:p>
          <a:p>
            <a:r>
              <a:rPr lang="fi-FI" sz="5000" b="0" i="0" dirty="0">
                <a:effectLst/>
                <a:latin typeface="Open Sans" panose="020B0606030504020204" pitchFamily="34" charset="0"/>
              </a:rPr>
              <a:t> </a:t>
            </a:r>
            <a:r>
              <a:rPr lang="fi-FI" sz="5000" b="1" i="1" dirty="0">
                <a:effectLst/>
                <a:latin typeface="Open Sans" panose="020B0606030504020204" pitchFamily="34" charset="0"/>
              </a:rPr>
              <a:t>Kiitos lahjastasi! </a:t>
            </a:r>
            <a:endParaRPr lang="fi-FI" sz="5000" b="0" i="0" dirty="0">
              <a:effectLst/>
              <a:latin typeface="Open Sans" panose="020B0606030504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fi-FI" sz="4000" b="0" i="1" dirty="0">
                <a:effectLst/>
                <a:latin typeface="Open Sans" panose="020B0606030504020204" pitchFamily="34" charset="0"/>
              </a:rPr>
              <a:t>Suomen Ekumeenisella Neuvostolla on Poliisihallituksen myöntämä rahankeräyslupa. Keräysnumero on </a:t>
            </a:r>
            <a:r>
              <a:rPr lang="fi-FI" sz="4000" b="0" i="0" dirty="0">
                <a:effectLst/>
                <a:latin typeface="Open Sans" panose="020B0606030504020204" pitchFamily="34" charset="0"/>
              </a:rPr>
              <a:t>RA/2021/1503</a:t>
            </a:r>
            <a:r>
              <a:rPr lang="fi-FI" sz="4000" b="0" i="1" dirty="0">
                <a:effectLst/>
                <a:latin typeface="Open Sans" panose="020B0606030504020204" pitchFamily="34" charset="0"/>
              </a:rPr>
              <a:t> ja keräyslupa on voimassa 9.11.2021 alkaen toistaiseksi koko Suomessa Ahvenanmaata </a:t>
            </a:r>
            <a:r>
              <a:rPr lang="fi-FI" sz="4000" b="0" i="1" dirty="0" err="1">
                <a:effectLst/>
                <a:latin typeface="Open Sans" panose="020B0606030504020204" pitchFamily="34" charset="0"/>
              </a:rPr>
              <a:t>lukuunottamatta</a:t>
            </a:r>
            <a:r>
              <a:rPr lang="fi-FI" sz="4000" b="0" i="1" dirty="0">
                <a:effectLst/>
                <a:latin typeface="Open Sans" panose="020B0606030504020204" pitchFamily="34" charset="0"/>
              </a:rPr>
              <a:t>.</a:t>
            </a:r>
            <a:endParaRPr lang="fi-FI" sz="5000" b="0" i="0" dirty="0">
              <a:effectLst/>
              <a:latin typeface="Open Sans" panose="020B0606030504020204" pitchFamily="34" charset="0"/>
            </a:endParaRPr>
          </a:p>
          <a:p>
            <a:br>
              <a:rPr lang="fi-FI" b="1" dirty="0"/>
            </a:br>
            <a:endParaRPr lang="fi-FI" b="1" dirty="0"/>
          </a:p>
          <a:p>
            <a:endParaRPr lang="en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920C815-0FA2-12B8-6A37-247F508CD4F5}"/>
              </a:ext>
            </a:extLst>
          </p:cNvPr>
          <p:cNvSpPr txBox="1"/>
          <p:nvPr/>
        </p:nvSpPr>
        <p:spPr>
          <a:xfrm>
            <a:off x="6096000" y="58751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800" dirty="0">
                <a:solidFill>
                  <a:schemeClr val="bg1"/>
                </a:solidFill>
              </a:rPr>
              <a:t>www.ekumenia.fi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8" name="Kuva 7" descr="Kuva, joka sisältää kohteen henkilö, sisä, seisominen&#10;&#10;Kuvaus luotu automaattisesti">
            <a:extLst>
              <a:ext uri="{FF2B5EF4-FFF2-40B4-BE49-F238E27FC236}">
                <a16:creationId xmlns:a16="http://schemas.microsoft.com/office/drawing/2014/main" id="{485FB017-AC61-5A04-D90E-A0A0568A4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-1143000"/>
            <a:ext cx="609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6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2FBF7-6CB2-90B8-6F11-C6F42F32C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193" y="270257"/>
            <a:ext cx="9171855" cy="1737218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rgbClr val="941B80"/>
                </a:solidFill>
              </a:rPr>
              <a:t>ekumenia.fi</a:t>
            </a:r>
            <a:endParaRPr lang="en-FI" sz="2800" dirty="0">
              <a:solidFill>
                <a:srgbClr val="941B8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29981-8C93-B8FA-192F-836B426BF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765" y="2268941"/>
            <a:ext cx="4924909" cy="431880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fi-FI" sz="1800" dirty="0"/>
              <a:t>Kristittyjen ykseyden rukousviikko on kahdeksan päivää rukousta ykseyden puolesta vuosittain 18.-25. tammikuuta.</a:t>
            </a:r>
          </a:p>
          <a:p>
            <a:pPr>
              <a:lnSpc>
                <a:spcPct val="170000"/>
              </a:lnSpc>
            </a:pPr>
            <a:endParaRPr lang="fi-FI" sz="600" dirty="0"/>
          </a:p>
          <a:p>
            <a:pPr>
              <a:lnSpc>
                <a:spcPct val="170000"/>
              </a:lnSpc>
            </a:pPr>
            <a:r>
              <a:rPr lang="fi-FI" sz="1800" dirty="0"/>
              <a:t>Suomen Ekumeenisen Neuvoston suomeksi toimittama kansainvälinen rukousaineisto sisältää raamatuntekstejä, keskustelukysymyksiä ja rukouksia.</a:t>
            </a:r>
            <a:endParaRPr lang="en-FI" sz="1800" dirty="0"/>
          </a:p>
        </p:txBody>
      </p:sp>
      <p:pic>
        <p:nvPicPr>
          <p:cNvPr id="9" name="Content Placeholder 8" descr="A person covering the face with the hands&#10;&#10;Description automatically generated with medium confidence">
            <a:extLst>
              <a:ext uri="{FF2B5EF4-FFF2-40B4-BE49-F238E27FC236}">
                <a16:creationId xmlns:a16="http://schemas.microsoft.com/office/drawing/2014/main" id="{54EBC29E-0D48-ED6B-6C02-B9404B17A249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2475" y="1"/>
            <a:ext cx="2133600" cy="2866292"/>
          </a:xfrm>
        </p:spPr>
      </p:pic>
      <p:pic>
        <p:nvPicPr>
          <p:cNvPr id="11" name="Content Placeholder 10" descr="A picture containing blur&#10;&#10;Description automatically generated">
            <a:extLst>
              <a:ext uri="{FF2B5EF4-FFF2-40B4-BE49-F238E27FC236}">
                <a16:creationId xmlns:a16="http://schemas.microsoft.com/office/drawing/2014/main" id="{5DCA3ACD-CA57-7188-4331-F7D7273444C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0875" y="8791"/>
            <a:ext cx="2133600" cy="3798277"/>
          </a:xfrm>
        </p:spPr>
      </p:pic>
      <p:pic>
        <p:nvPicPr>
          <p:cNvPr id="13" name="Content Placeholder 12" descr="A picture containing sky, outdoor, nature, mountain&#10;&#10;Description automatically generated">
            <a:extLst>
              <a:ext uri="{FF2B5EF4-FFF2-40B4-BE49-F238E27FC236}">
                <a16:creationId xmlns:a16="http://schemas.microsoft.com/office/drawing/2014/main" id="{3BB4422E-23ED-4C53-A61F-63445C4BF7A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0875" y="4051618"/>
            <a:ext cx="2133600" cy="2806382"/>
          </a:xfrm>
        </p:spPr>
      </p:pic>
      <p:pic>
        <p:nvPicPr>
          <p:cNvPr id="15" name="Content Placeholder 14" descr="A group of people holding their hands up&#10;&#10;Description automatically generated with low confidence">
            <a:extLst>
              <a:ext uri="{FF2B5EF4-FFF2-40B4-BE49-F238E27FC236}">
                <a16:creationId xmlns:a16="http://schemas.microsoft.com/office/drawing/2014/main" id="{7D864C3D-4A62-EAD2-A233-F22E9BE9E1A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2475" y="3112477"/>
            <a:ext cx="2133600" cy="3745522"/>
          </a:xfrm>
        </p:spPr>
      </p:pic>
    </p:spTree>
    <p:extLst>
      <p:ext uri="{BB962C8B-B14F-4D97-AF65-F5344CB8AC3E}">
        <p14:creationId xmlns:p14="http://schemas.microsoft.com/office/powerpoint/2010/main" val="2016977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5435</TotalTime>
  <Words>109</Words>
  <Application>Microsoft Office PowerPoint</Application>
  <PresentationFormat>Laajakuva</PresentationFormat>
  <Paragraphs>20</Paragraphs>
  <Slides>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Open Sans</vt:lpstr>
      <vt:lpstr>Office Theme</vt:lpstr>
      <vt:lpstr>Lahjoita</vt:lpstr>
      <vt:lpstr>ekumenia.fi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Papinaho</dc:creator>
  <cp:lastModifiedBy>ext-suvi-tuulia.vaara@evl.fi</cp:lastModifiedBy>
  <cp:revision>17</cp:revision>
  <dcterms:created xsi:type="dcterms:W3CDTF">2022-11-18T12:29:53Z</dcterms:created>
  <dcterms:modified xsi:type="dcterms:W3CDTF">2023-11-28T13:03:27Z</dcterms:modified>
</cp:coreProperties>
</file>